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
      <p:font typeface="Source Serif Pro"/>
      <p:regular r:id="rId40"/>
      <p:bold r:id="rId41"/>
      <p:italic r:id="rId42"/>
      <p:boldItalic r:id="rId43"/>
    </p:embeddedFont>
    <p:embeddedFont>
      <p:font typeface="Playfair Display"/>
      <p:regular r:id="rId44"/>
      <p:bold r:id="rId45"/>
      <p:italic r:id="rId46"/>
      <p:boldItalic r:id="rId47"/>
    </p:embeddedFont>
    <p:embeddedFont>
      <p:font typeface="Merriweather"/>
      <p:regular r:id="rId48"/>
      <p:bold r:id="rId49"/>
      <p:italic r:id="rId50"/>
      <p:boldItalic r:id="rId51"/>
    </p:embeddedFont>
    <p:embeddedFont>
      <p:font typeface="Source Sans Pr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D09F66-AC63-4204-8BF2-46A8B31B280C}">
  <a:tblStyle styleId="{D7D09F66-AC63-4204-8BF2-46A8B31B28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erifPro-regular.fntdata"/><Relationship Id="rId42" Type="http://schemas.openxmlformats.org/officeDocument/2006/relationships/font" Target="fonts/SourceSerifPro-italic.fntdata"/><Relationship Id="rId41" Type="http://schemas.openxmlformats.org/officeDocument/2006/relationships/font" Target="fonts/SourceSerifPro-bold.fntdata"/><Relationship Id="rId44" Type="http://schemas.openxmlformats.org/officeDocument/2006/relationships/font" Target="fonts/PlayfairDisplay-regular.fntdata"/><Relationship Id="rId43" Type="http://schemas.openxmlformats.org/officeDocument/2006/relationships/font" Target="fonts/SourceSerifPro-boldItalic.fntdata"/><Relationship Id="rId46" Type="http://schemas.openxmlformats.org/officeDocument/2006/relationships/font" Target="fonts/PlayfairDisplay-italic.fntdata"/><Relationship Id="rId45" Type="http://schemas.openxmlformats.org/officeDocument/2006/relationships/font" Target="fonts/PlayfairDispl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regular.fntdata"/><Relationship Id="rId47" Type="http://schemas.openxmlformats.org/officeDocument/2006/relationships/font" Target="fonts/PlayfairDisplay-boldItalic.fntdata"/><Relationship Id="rId49" Type="http://schemas.openxmlformats.org/officeDocument/2006/relationships/font" Target="fonts/Merriweathe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erriweather-boldItalic.fntdata"/><Relationship Id="rId50" Type="http://schemas.openxmlformats.org/officeDocument/2006/relationships/font" Target="fonts/Merriweather-italic.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5.xml"/><Relationship Id="rId55" Type="http://schemas.openxmlformats.org/officeDocument/2006/relationships/font" Target="fonts/SourceSansPro-boldItalic.fntdata"/><Relationship Id="rId10" Type="http://schemas.openxmlformats.org/officeDocument/2006/relationships/slide" Target="slides/slide4.xml"/><Relationship Id="rId54" Type="http://schemas.openxmlformats.org/officeDocument/2006/relationships/font" Target="fonts/SourceSansPr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der.elsevier.com/reader/sd/pii/S092180091500436X?token=00636251DC6D84FA7F64F41DB5AEF1706C097DD9316061FF81F219053708DDB3F51C40A1549B354E1B68D5DE5A3D7BB4&amp;originRegion=us-east-1&amp;originCreation=20210809173333" TargetMode="External"/><Relationship Id="rId3" Type="http://schemas.openxmlformats.org/officeDocument/2006/relationships/hyperlink" Target="https://journals.sagepub.com/doi/full/10.1177/0042098015608058"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Good morning everyone, welcome to our presentation. We are the second team of the 2021 DSSG program and. Today, we will be talking about our project on measuring spatial-temporal change of physical </a:t>
            </a:r>
            <a:r>
              <a:rPr lang="en">
                <a:solidFill>
                  <a:schemeClr val="dk1"/>
                </a:solidFill>
              </a:rPr>
              <a:t>conditions</a:t>
            </a:r>
            <a:r>
              <a:rPr lang="en">
                <a:solidFill>
                  <a:schemeClr val="dk1"/>
                </a:solidFill>
              </a:rPr>
              <a:t> in neighborhoods with street view imagery. Spatial means across cities and temporal means across time.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basically the project is about measuring the change of physical conditions of buildings at different </a:t>
            </a:r>
            <a:r>
              <a:rPr lang="en">
                <a:solidFill>
                  <a:schemeClr val="dk1"/>
                </a:solidFill>
              </a:rPr>
              <a:t>neighborhoods</a:t>
            </a:r>
            <a:r>
              <a:rPr lang="en">
                <a:solidFill>
                  <a:schemeClr val="dk1"/>
                </a:solidFill>
              </a:rPr>
              <a:t> at different year and </a:t>
            </a:r>
            <a:r>
              <a:rPr lang="en">
                <a:solidFill>
                  <a:schemeClr val="dk1"/>
                </a:solidFill>
              </a:rPr>
              <a:t>across</a:t>
            </a:r>
            <a:r>
              <a:rPr lang="en">
                <a:solidFill>
                  <a:schemeClr val="dk1"/>
                </a:solidFill>
              </a:rPr>
              <a:t> </a:t>
            </a:r>
            <a:r>
              <a:rPr lang="en">
                <a:solidFill>
                  <a:schemeClr val="dk1"/>
                </a:solidFill>
              </a:rPr>
              <a:t>different</a:t>
            </a:r>
            <a:r>
              <a:rPr lang="en">
                <a:solidFill>
                  <a:schemeClr val="dk1"/>
                </a:solidFill>
              </a:rPr>
              <a:t> cities.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9805ce4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9805ce4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an example of some output trueskill scores and classes. The top row is the detroit image and bottom row is the Boston image. Let’s take the first image as an example, the first number 0 is the trueskill class. </a:t>
            </a:r>
            <a:r>
              <a:rPr lang="en">
                <a:solidFill>
                  <a:srgbClr val="31394D"/>
                </a:solidFill>
              </a:rPr>
              <a:t>The second number 33.54 is the trueskill score. </a:t>
            </a:r>
            <a:r>
              <a:rPr lang="en">
                <a:solidFill>
                  <a:schemeClr val="dk1"/>
                </a:solidFill>
              </a:rPr>
              <a:t>so as you can see we have all four classes (0-3) in this screenshot and you might realized that as we go from left to right, the lower the trueskill score, the higher the class number and the higher the upkeep. As a visual inspection, Boston tend to have a better upkeep compared to Detroit as you can tell from the first three images. To further analyze this possibility, we generated bar chart to visualize the percentage of different classes for the two cities.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6b733fa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6b733fa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Here is a bar chart that visualize the percentage of classes for the two cities. The x-axis is the name of the city, Detroit and Boston. The y axis is the percentage of images that belongs to a certain class. We noticed a problem of class imbalance and we can clearly see Boston has a better upkeep because we have much more Class 2 and Class 3 in Boston. Detroit has 7.6 percentage of class 0 images </a:t>
            </a:r>
            <a:r>
              <a:rPr lang="en" sz="1150">
                <a:solidFill>
                  <a:srgbClr val="1D1C1D"/>
                </a:solidFill>
                <a:highlight>
                  <a:srgbClr val="F8F8F8"/>
                </a:highlight>
              </a:rPr>
              <a:t>while</a:t>
            </a:r>
            <a:r>
              <a:rPr lang="en" sz="1150">
                <a:solidFill>
                  <a:srgbClr val="1D1C1D"/>
                </a:solidFill>
                <a:highlight>
                  <a:srgbClr val="F8F8F8"/>
                </a:highlight>
              </a:rPr>
              <a:t> Boston only has 0.0675 percent. Also, Boston has a 12.6% class 3 images but Detroit only has 0.25%. </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Now I will pass to Daniel.</a:t>
            </a:r>
            <a:endParaRPr sz="1150">
              <a:solidFill>
                <a:srgbClr val="1D1C1D"/>
              </a:solidFill>
              <a:highlight>
                <a:srgbClr val="F8F8F8"/>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92014c57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92014c5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So as a recap of what our training data looks like, we have around 3000 Boston images and around 4000 Detroit images that we’re going to be training on. And each image has a discrete class (from 0, 1, 2, or 3), and it also has a TrueSkill score.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7c51e1c0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7c51e1c0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Daniel: So using this data, we want to be able to train a model that predicts building upkeep.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But there were two main challenges we had when we were trying to build the model.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first was deciding whether to pose the problem as a classification or regression task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the second challenge was getting the TrueSkill scores aligned across cities.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~0:20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7d405a72f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7d405a72f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1394D"/>
                </a:solidFill>
              </a:rPr>
              <a:t>Daniel: </a:t>
            </a:r>
            <a:r>
              <a:rPr lang="en">
                <a:solidFill>
                  <a:srgbClr val="31394D"/>
                </a:solidFill>
              </a:rPr>
              <a:t>So as you may have noticed, our images have both a TrueSkill score (which is a continuous label) along with a discrete class label. And the reason why this was the case is because in previous research from our lab, we were looking at levels of *trash* in urban environments, and we were measuring trash using different classes, such as no trash, a little bit of trash, a lot of trash, etc. </a:t>
            </a:r>
            <a:br>
              <a:rPr lang="en">
                <a:solidFill>
                  <a:srgbClr val="31394D"/>
                </a:solidFill>
              </a:rPr>
            </a:br>
            <a:br>
              <a:rPr lang="en">
                <a:solidFill>
                  <a:srgbClr val="31394D"/>
                </a:solidFill>
              </a:rPr>
            </a:br>
            <a:r>
              <a:rPr lang="en">
                <a:solidFill>
                  <a:srgbClr val="31394D"/>
                </a:solidFill>
              </a:rPr>
              <a:t>And so when we first started off trying to detect building upkeep, we used a similar method where we were trying to predict discrete classes of building upkeep. </a:t>
            </a:r>
            <a:r>
              <a:rPr lang="en">
                <a:solidFill>
                  <a:srgbClr val="31394D"/>
                </a:solidFill>
              </a:rPr>
              <a:t>But what we felt is that once we switched our task from identifying *trash* to identifying *upkeep*, using *classes* to describe upkeep wasn’t as easy to interpret as before.</a:t>
            </a:r>
            <a:endParaRPr>
              <a:solidFill>
                <a:srgbClr val="31394D"/>
              </a:solidFill>
            </a:endParaRPr>
          </a:p>
          <a:p>
            <a:pPr indent="0" lvl="0" marL="0" rtl="0" algn="l">
              <a:spcBef>
                <a:spcPts val="0"/>
              </a:spcBef>
              <a:spcAft>
                <a:spcPts val="0"/>
              </a:spcAft>
              <a:buClr>
                <a:schemeClr val="dk1"/>
              </a:buClr>
              <a:buSzPts val="1100"/>
              <a:buFont typeface="Arial"/>
              <a:buNone/>
            </a:pPr>
            <a:r>
              <a:t/>
            </a:r>
            <a:endParaRPr>
              <a:solidFill>
                <a:srgbClr val="31394D"/>
              </a:solidFill>
            </a:endParaRPr>
          </a:p>
          <a:p>
            <a:pPr indent="0" lvl="0" marL="0" rtl="0" algn="l">
              <a:spcBef>
                <a:spcPts val="0"/>
              </a:spcBef>
              <a:spcAft>
                <a:spcPts val="0"/>
              </a:spcAft>
              <a:buNone/>
            </a:pPr>
            <a:r>
              <a:rPr lang="en">
                <a:solidFill>
                  <a:schemeClr val="dk1"/>
                </a:solidFill>
              </a:rPr>
              <a:t>So as an example, her</a:t>
            </a:r>
            <a:r>
              <a:rPr lang="en">
                <a:solidFill>
                  <a:schemeClr val="dk1"/>
                </a:solidFill>
              </a:rPr>
              <a:t>e we have images from 3 of the classes. Now if I removed these labels and I asked you to look and tell me which class each of these images belong to, it might be really hard for you to figure out. You might be able to tell me which image might look better than the other, but it’s not super clear that they’re so different that they belong in different classes.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so what we decided is that instead of predicting these discrete classes, we would instead directly predict this continuous TrueSkill score. And so because of that, we shifted our problem from a classification task to a regression task. </a:t>
            </a:r>
            <a:br>
              <a:rPr lang="en">
                <a:solidFill>
                  <a:schemeClr val="dk1"/>
                </a:solidFill>
              </a:rPr>
            </a:br>
            <a:br>
              <a:rPr lang="en">
                <a:solidFill>
                  <a:schemeClr val="dk1"/>
                </a:solidFill>
              </a:rPr>
            </a:br>
            <a:r>
              <a:rPr lang="en">
                <a:solidFill>
                  <a:schemeClr val="dk1"/>
                </a:solidFill>
              </a:rPr>
              <a:t>So that was our first challenge.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~1:15</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77ebb0d85_0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77ebb0d85_0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Our second challenge actually came from the fact that we were using this TrueSkill scored as our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one important thing to note about these TrueSkill scores is that the Boston data and the Detroit data aren’t on the same scale. The reason why this is the case is because (as we mentioned earlier), TrueSkill scores are derived by comparing pairs of images to see their upkeep. </a:t>
            </a:r>
            <a:endParaRPr/>
          </a:p>
          <a:p>
            <a:pPr indent="0" lvl="0" marL="0" rtl="0" algn="l">
              <a:spcBef>
                <a:spcPts val="0"/>
              </a:spcBef>
              <a:spcAft>
                <a:spcPts val="0"/>
              </a:spcAft>
              <a:buNone/>
            </a:pPr>
            <a:br>
              <a:rPr lang="en"/>
            </a:br>
            <a:r>
              <a:rPr lang="en"/>
              <a:t>But these comparisons are only done *within* each city, so images from Boston are never actually directly compared to images from Detroit. And that means that when we get the TrueSkill scores, a label of 25 in *Detroit* might not reflect same upkeep as a label of 25 in *Boston*.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is an issue, because if they’re not on the same scale, then we can’t use the data from both cities to train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because of this, we needed to design a way so that the TrueSkill scores from Detroit line up with the TrueSkill scores from Boston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77ebb0d85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77ebb0d85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But one piece of information we can leverage is the fact that, while the *TrueSkill* scores aren’t comparable across cities, the class labels (of 0, 1, 2, and 3) *are* comparable across cities. </a:t>
            </a:r>
            <a:endParaRPr/>
          </a:p>
          <a:p>
            <a:pPr indent="0" lvl="0" marL="0" rtl="0" algn="l">
              <a:spcBef>
                <a:spcPts val="0"/>
              </a:spcBef>
              <a:spcAft>
                <a:spcPts val="0"/>
              </a:spcAft>
              <a:buNone/>
            </a:pPr>
            <a:br>
              <a:rPr lang="en"/>
            </a:br>
            <a:r>
              <a:rPr lang="en"/>
              <a:t>The reason why this is the case is because (as we mentioned earlier) the classes are derived by qualitatively thresholding the TrueSkill score. So because of that, these classes are explicitly designed so that they should reflect the same level of upkeep. </a:t>
            </a:r>
            <a:br>
              <a:rPr lang="en"/>
            </a:br>
            <a:r>
              <a:rPr lang="en"/>
              <a:t>So a class label of 0 in Boston, for instance, should reflect the same level of upkeep as class 0 in Detroit.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using this information, we can align the TrueSkill scores by looking at the boundary TrueSkill scores of each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walk through an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Say we were looking at class 0 images from Boston. Let’s say that the range of TrueSkill scores for those images are from 17 to 19.</a:t>
            </a:r>
            <a:endParaRPr/>
          </a:p>
          <a:p>
            <a:pPr indent="0" lvl="0" marL="0" rtl="0" algn="l">
              <a:spcBef>
                <a:spcPts val="0"/>
              </a:spcBef>
              <a:spcAft>
                <a:spcPts val="0"/>
              </a:spcAft>
              <a:buNone/>
            </a:pPr>
            <a:r>
              <a:rPr lang="en"/>
              <a:t>Now let’s look at the corresponding class 0 images from Detroit. </a:t>
            </a:r>
            <a:br>
              <a:rPr lang="en"/>
            </a:br>
            <a:br>
              <a:rPr lang="en"/>
            </a:br>
            <a:r>
              <a:rPr lang="en"/>
              <a:t>Now in a perfect world, these class 0 images from Detroit would have the same range of TrueSkill scores that we saw in Boston. But we know that’s not the case yet since they’re not on the same scale. So let’s say, for instance, that the range for Detroit is 16 to 18.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what we’d like to see is for the range of TrueSkill scores in Boston to line up with what we see in Detroit. So what we can do is we can just move those scores over using a linear transformation. And so in this case if we wanted the range in Boston to line up with the range in Detroit, we can take all the class 0 images from Boston and just subtract one from their TrueSkill score. And by doing so, *all* the class 0 images from *both* cities would have a range from 16 to 18.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if we do this same process for class 1, and class 2, and </a:t>
            </a:r>
            <a:r>
              <a:rPr lang="en"/>
              <a:t>class</a:t>
            </a:r>
            <a:r>
              <a:rPr lang="en"/>
              <a:t> 3, we can essentially create a piecewise linear transformation to turn the scores from Boston onto the same scale as Detroit.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So now that we’ve figured out exactly *how* we want to use these images and their labels, we can now jump into the model that we built.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~2:00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77ebb0d85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77ebb0d85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So for our model architecture, first we take our Boston dataset and align the TrueSkill score labels to our Detroit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use that combined dataset to finetune a ResNet18 model that has been pretrained on ImageNet.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finally we get a model that we can feed new Google Street View images from a variety of cities, and we can get out a TrueSkill prediction that reflects the building upkeep.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~0:30</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77ebb0d85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77ebb0d85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Daniel: And using this model, here are the results of our validation set (which includes images from both Boston and Detroit).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on the x-axis we have the actual score, and on the y axis we have the score that our model predicted. The red line represents a perfect model where ground truth and predicted score are exactly 1 to 1, and you can see that our model also follows that slope pretty closely.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31394D"/>
              </a:buClr>
              <a:buSzPts val="1100"/>
              <a:buFont typeface="Arial"/>
              <a:buNone/>
            </a:pPr>
            <a:r>
              <a:rPr lang="en">
                <a:solidFill>
                  <a:srgbClr val="31394D"/>
                </a:solidFill>
              </a:rPr>
              <a:t>And overall, this was our best performing model, and it had a R^2 of 0.484 and a MSE of 4.487.</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~0:30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92014c5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92014c5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1394D"/>
              </a:buClr>
              <a:buSzPts val="1100"/>
              <a:buFont typeface="Arial"/>
              <a:buNone/>
            </a:pPr>
            <a:r>
              <a:rPr lang="en">
                <a:solidFill>
                  <a:srgbClr val="31394D"/>
                </a:solidFill>
              </a:rPr>
              <a:t>Daniel: We were also curious about how this regression model would hold up if it were forced to predict classes instead.</a:t>
            </a:r>
            <a:endParaRPr>
              <a:solidFill>
                <a:srgbClr val="31394D"/>
              </a:solidFill>
            </a:endParaRPr>
          </a:p>
          <a:p>
            <a:pPr indent="0" lvl="0" marL="0" rtl="0" algn="l">
              <a:spcBef>
                <a:spcPts val="0"/>
              </a:spcBef>
              <a:spcAft>
                <a:spcPts val="0"/>
              </a:spcAft>
              <a:buClr>
                <a:srgbClr val="31394D"/>
              </a:buClr>
              <a:buSzPts val="1100"/>
              <a:buFont typeface="Arial"/>
              <a:buNone/>
            </a:pPr>
            <a:r>
              <a:rPr lang="en">
                <a:solidFill>
                  <a:srgbClr val="31394D"/>
                </a:solidFill>
              </a:rPr>
              <a:t>And so to do this, we applied the cutoffs originally used to turn the TrueSkill scores into classes, except this time we directly applied those cutoffs to the predicted scores.</a:t>
            </a:r>
            <a:endParaRPr>
              <a:solidFill>
                <a:srgbClr val="31394D"/>
              </a:solidFill>
            </a:endParaRPr>
          </a:p>
          <a:p>
            <a:pPr indent="0" lvl="0" marL="0" rtl="0" algn="l">
              <a:spcBef>
                <a:spcPts val="0"/>
              </a:spcBef>
              <a:spcAft>
                <a:spcPts val="0"/>
              </a:spcAft>
              <a:buClr>
                <a:srgbClr val="31394D"/>
              </a:buClr>
              <a:buSzPts val="1100"/>
              <a:buFont typeface="Arial"/>
              <a:buNone/>
            </a:pPr>
            <a:r>
              <a:t/>
            </a:r>
            <a:endParaRPr>
              <a:solidFill>
                <a:srgbClr val="31394D"/>
              </a:solidFill>
            </a:endParaRPr>
          </a:p>
          <a:p>
            <a:pPr indent="0" lvl="0" marL="0" rtl="0" algn="l">
              <a:spcBef>
                <a:spcPts val="0"/>
              </a:spcBef>
              <a:spcAft>
                <a:spcPts val="0"/>
              </a:spcAft>
              <a:buClr>
                <a:srgbClr val="31394D"/>
              </a:buClr>
              <a:buSzPts val="1100"/>
              <a:buFont typeface="Arial"/>
              <a:buNone/>
            </a:pPr>
            <a:r>
              <a:rPr lang="en">
                <a:solidFill>
                  <a:srgbClr val="31394D"/>
                </a:solidFill>
              </a:rPr>
              <a:t>So if you look at the graph, there’s now these red squares that are overlaid, and these squares represent the regions where images have the correct classification result based on this thresholding. </a:t>
            </a:r>
            <a:endParaRPr>
              <a:solidFill>
                <a:srgbClr val="31394D"/>
              </a:solidFill>
            </a:endParaRPr>
          </a:p>
          <a:p>
            <a:pPr indent="0" lvl="0" marL="0" rtl="0" algn="l">
              <a:spcBef>
                <a:spcPts val="0"/>
              </a:spcBef>
              <a:spcAft>
                <a:spcPts val="0"/>
              </a:spcAft>
              <a:buClr>
                <a:srgbClr val="31394D"/>
              </a:buClr>
              <a:buSzPts val="1100"/>
              <a:buFont typeface="Arial"/>
              <a:buNone/>
            </a:pPr>
            <a:r>
              <a:t/>
            </a:r>
            <a:endParaRPr>
              <a:solidFill>
                <a:srgbClr val="31394D"/>
              </a:solidFill>
            </a:endParaRPr>
          </a:p>
          <a:p>
            <a:pPr indent="0" lvl="0" marL="0" rtl="0" algn="l">
              <a:spcBef>
                <a:spcPts val="0"/>
              </a:spcBef>
              <a:spcAft>
                <a:spcPts val="0"/>
              </a:spcAft>
              <a:buClr>
                <a:srgbClr val="31394D"/>
              </a:buClr>
              <a:buSzPts val="1100"/>
              <a:buFont typeface="Arial"/>
              <a:buNone/>
            </a:pPr>
            <a:r>
              <a:rPr lang="en">
                <a:solidFill>
                  <a:srgbClr val="31394D"/>
                </a:solidFill>
              </a:rPr>
              <a:t>So you can see that overall, it does pretty well in general, especially for the majority class, although it definitely still has some issues with some of the minority classes in the top right, since they have regions that are a lot smaller and therefore easier to misclassify.</a:t>
            </a:r>
            <a:endParaRPr>
              <a:solidFill>
                <a:srgbClr val="31394D"/>
              </a:solidFill>
            </a:endParaRPr>
          </a:p>
          <a:p>
            <a:pPr indent="0" lvl="0" marL="0" rtl="0" algn="l">
              <a:spcBef>
                <a:spcPts val="0"/>
              </a:spcBef>
              <a:spcAft>
                <a:spcPts val="0"/>
              </a:spcAft>
              <a:buClr>
                <a:srgbClr val="31394D"/>
              </a:buClr>
              <a:buSzPts val="1100"/>
              <a:buFont typeface="Arial"/>
              <a:buNone/>
            </a:pPr>
            <a:r>
              <a:t/>
            </a:r>
            <a:endParaRPr>
              <a:solidFill>
                <a:srgbClr val="31394D"/>
              </a:solidFill>
            </a:endParaRPr>
          </a:p>
          <a:p>
            <a:pPr indent="0" lvl="0" marL="0" rtl="0" algn="l">
              <a:spcBef>
                <a:spcPts val="0"/>
              </a:spcBef>
              <a:spcAft>
                <a:spcPts val="0"/>
              </a:spcAft>
              <a:buClr>
                <a:srgbClr val="31394D"/>
              </a:buClr>
              <a:buSzPts val="1100"/>
              <a:buFont typeface="Arial"/>
              <a:buNone/>
            </a:pPr>
            <a:r>
              <a:rPr lang="en">
                <a:solidFill>
                  <a:srgbClr val="31394D"/>
                </a:solidFill>
              </a:rPr>
              <a:t>~0:45</a:t>
            </a:r>
            <a:endParaRPr>
              <a:solidFill>
                <a:srgbClr val="31394D"/>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7c51e1c0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7c51e1c0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31394D"/>
              </a:buClr>
              <a:buSzPts val="1100"/>
              <a:buFont typeface="Arial"/>
              <a:buNone/>
            </a:pPr>
            <a:r>
              <a:rPr lang="en">
                <a:solidFill>
                  <a:srgbClr val="31394D"/>
                </a:solidFill>
              </a:rPr>
              <a:t>F</a:t>
            </a:r>
            <a:r>
              <a:rPr lang="en">
                <a:solidFill>
                  <a:srgbClr val="31394D"/>
                </a:solidFill>
              </a:rPr>
              <a:t>irst, l</a:t>
            </a:r>
            <a:r>
              <a:rPr lang="en">
                <a:solidFill>
                  <a:srgbClr val="31394D"/>
                </a:solidFill>
              </a:rPr>
              <a:t>et me </a:t>
            </a:r>
            <a:r>
              <a:rPr lang="en">
                <a:solidFill>
                  <a:srgbClr val="31394D"/>
                </a:solidFill>
              </a:rPr>
              <a:t>introduce</a:t>
            </a:r>
            <a:r>
              <a:rPr lang="en">
                <a:solidFill>
                  <a:srgbClr val="31394D"/>
                </a:solidFill>
              </a:rPr>
              <a:t> our amazing team. We have three student fellows: Daniel, me and Evelyn.</a:t>
            </a:r>
            <a:r>
              <a:rPr lang="en">
                <a:solidFill>
                  <a:srgbClr val="31394D"/>
                </a:solidFill>
              </a:rPr>
              <a:t> Daniel just graduated from Stanford undergraduate studies and is returning for the master of statistics program. I am Tingyan. I am a rising senior student at Vanderbilt University study computer science, math, and economics. Evelyn just graduate from Cornell University With a Master of Computer Science. Our technical mentor is Lijing, she is a fourth-year PhD student at department of geological science at Stanford and Our faculty mentor is Dr. Hwang, she is a professor in sociology department at Stanford.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80fee9b1c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80fee9b1c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So to see how this model was performing on these minority classes, we also compared our model to a naive baseline, where the naive classifier randomly predicts classes based on how often the class shows up in the dataset. So if the </a:t>
            </a:r>
            <a:r>
              <a:rPr lang="en"/>
              <a:t>class shows up 70% of the time in the dataset, every time the classifier sees an image it’ll have a 70% chance of randomly picking that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metrics we used were the precision and recall.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just as a mental refresher on these terms, the *precision* of a specific class (let’s call this class, class X)</a:t>
            </a:r>
            <a:endParaRPr/>
          </a:p>
          <a:p>
            <a:pPr indent="0" lvl="0" marL="0" rtl="0" algn="l">
              <a:spcBef>
                <a:spcPts val="0"/>
              </a:spcBef>
              <a:spcAft>
                <a:spcPts val="0"/>
              </a:spcAft>
              <a:buNone/>
            </a:pPr>
            <a:r>
              <a:rPr lang="en"/>
              <a:t>The precision is the True Positives (so the number of class X images you correctly classify as class X) </a:t>
            </a:r>
            <a:br>
              <a:rPr lang="en"/>
            </a:br>
            <a:r>
              <a:rPr lang="en"/>
              <a:t>Divided by the total number of images that you *Predicted* as class X.</a:t>
            </a:r>
            <a:endParaRPr/>
          </a:p>
          <a:p>
            <a:pPr indent="0" lvl="0" marL="0" rtl="0" algn="l">
              <a:spcBef>
                <a:spcPts val="0"/>
              </a:spcBef>
              <a:spcAft>
                <a:spcPts val="0"/>
              </a:spcAft>
              <a:buNone/>
            </a:pPr>
            <a:r>
              <a:rPr lang="en"/>
              <a:t>So the precision kind of measures, when you predict class X, is the image actually from class 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Meanwhile the recall of a class is the True Positives divided by the number of images that have a ground truth label of class X.</a:t>
            </a:r>
            <a:endParaRPr/>
          </a:p>
          <a:p>
            <a:pPr indent="0" lvl="0" marL="0" rtl="0" algn="l">
              <a:spcBef>
                <a:spcPts val="0"/>
              </a:spcBef>
              <a:spcAft>
                <a:spcPts val="0"/>
              </a:spcAft>
              <a:buNone/>
            </a:pPr>
            <a:r>
              <a:rPr lang="en"/>
              <a:t>So the recall kind of measures how much of the class X did you actually correctly classify.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~1:15</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7d405a72f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7d405a72f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Daniel: And so you can see that for the minority classes, which are class 0, 1, and 3, while the naive model only has a precision and recall below 0.1, our model does significantly better in both the precision and recall for those classes. And so it suggests that while our model isn’t perfect at predicting these minority classes, it’s definitely doing a lot better than chance.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~0:30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77ebb0d85_0_1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77ebb0d85_0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Evelyn</a:t>
            </a:r>
            <a:r>
              <a:rPr lang="en">
                <a:solidFill>
                  <a:schemeClr val="dk1"/>
                </a:solidFill>
              </a:rPr>
              <a:t>: We also did some visualization of the results, so we plotted the actual and predicted scores from the Detroit validation set, averaged by block group, and we displayed them on the map.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on the left, we have the actual scores of block groups in Detroit, and on the right we have our predicted scores. Brighter colors correspond to higher levels of blight, while darker colors correspond to higher levels of upkeep. And even though the predictions for individual buildings are more noisy, if you look closely at both maps, you’ll notice that the predictions are similar to the average actual blight levels in each block group.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7d405a72f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7d405a72f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Evelyn</a:t>
            </a:r>
            <a:r>
              <a:rPr lang="en">
                <a:solidFill>
                  <a:schemeClr val="dk1"/>
                </a:solidFill>
              </a:rPr>
              <a:t>: We also visualized scores from the Boston validation set by block group, and once again you can see that the actual and predicted scores are quite similar to one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Notice that the colors in Boston </a:t>
            </a:r>
            <a:r>
              <a:rPr lang="en">
                <a:solidFill>
                  <a:srgbClr val="31394D"/>
                </a:solidFill>
              </a:rPr>
              <a:t>overall </a:t>
            </a:r>
            <a:r>
              <a:rPr lang="en">
                <a:solidFill>
                  <a:schemeClr val="dk1"/>
                </a:solidFill>
              </a:rPr>
              <a:t>are a lot darker than in Detroit, indicating that Boston has a higher level of building upkeep than Detroit. This is </a:t>
            </a:r>
            <a:r>
              <a:rPr lang="en">
                <a:solidFill>
                  <a:schemeClr val="dk1"/>
                </a:solidFill>
              </a:rPr>
              <a:t>in line</a:t>
            </a:r>
            <a:r>
              <a:rPr lang="en">
                <a:solidFill>
                  <a:schemeClr val="dk1"/>
                </a:solidFill>
              </a:rPr>
              <a:t> with </a:t>
            </a:r>
            <a:r>
              <a:rPr lang="en">
                <a:solidFill>
                  <a:schemeClr val="dk1"/>
                </a:solidFill>
              </a:rPr>
              <a:t>what</a:t>
            </a:r>
            <a:r>
              <a:rPr lang="en">
                <a:solidFill>
                  <a:schemeClr val="dk1"/>
                </a:solidFill>
              </a:rPr>
              <a:t> we’ve observed in the past.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92014c57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92014c57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we’ve talked about training the neural network to predict upkeep levels for buildings in GSV images. Now, I’m going to talk about how we used the neural network to measure upkeep levels over time, in Boston.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7c51e1c0e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7c51e1c0e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time series analysis on GSV images taken between 2007 and 2017. Since there were far fewer images for even numbered years than for odd numbered years, we grouped consecutive years together - so 2007-08, etc. We took the avg of predicted TS scores for each block group during each 2 year period.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Going from left to right, most of the block groups shown in the maps get brighter between 2008 and 2011, and then darker between 2012 and 2017, indicating that the average level of blight in Boston has gone up and then down. Some block groups, like the one circled in green (click to show it), appear to have undergone an increase in blight between 2012 and 2017. However, we only have data for two buildings in this block group, so this trend is very uncertain.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why did Boston become more blighted between 2008 and 2012?</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80fee9b1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80fee9b1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an important event in the global economy that occurred around this time was </a:t>
            </a:r>
            <a:r>
              <a:rPr lang="en"/>
              <a:t>the </a:t>
            </a:r>
            <a:r>
              <a:rPr lang="en"/>
              <a:t>Great Recession, which resulted in higher unemployment and poverty in the United States. The recession may have </a:t>
            </a:r>
            <a:r>
              <a:rPr lang="en"/>
              <a:t>had a negative impact on well-being - for example, one study found that suicides increased in countries with higher levels of job loss.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7a5c347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7a5c347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decided to look at how the changes in urban blight in Boston over time might be related to the Great Recession, by seeing how the predicted TS scores for the time series data compare with median household income.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error bars are 95% confidence intervals and they don’t overlap, so we can see that the changes in average blight scores in Boston over time are significant. And they’re associated with opposite changes in median household income (on the right) about 2 years later.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77ebb0d85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77ebb0d85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conclude, we trained a deep neural network to measure</a:t>
            </a:r>
            <a:r>
              <a:rPr lang="en"/>
              <a:t> </a:t>
            </a:r>
            <a:r>
              <a:rPr lang="en"/>
              <a:t>the level of upkeep in a neighborhood using Google Street View images of buildings. We call this technique systematic social observation at </a:t>
            </a:r>
            <a:r>
              <a:rPr lang="en"/>
              <a:t>scale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neural network can identify changes in average building upkeep at the block group level in different neighborhoods and cities.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our time series analysis shows how changes in building upkeep in Boston track overall economic trends, specifically the Great Recession and the subsequent recovery.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7c51e1c0e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7c51e1c0e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future, we hope that our project will lead to a better understanding of how neighborhood upkeep in cities changes over time. Specifically, we hope to extend our time series analysis to other cities like Austin and Detroit.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hope to better understand the relationship between neighborhood upkeep and well-being using metrics such as crime rates, physical and mental health, income, and SWB.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we hope this research will lead to recommendations for policies that can reduce inequities in well-being. For example, we might recommend targeted greening and cleaning initiatives to reduce urban blight if we believe that they will lead to better community well-being.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all for listening, and we look forward to taking any questions you might have.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7c51e1c0e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7c51e1c0e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a:t>
            </a:r>
            <a:r>
              <a:rPr lang="en"/>
              <a:t> let’s talk about the motivation behind our project. </a:t>
            </a:r>
            <a:r>
              <a:rPr lang="en">
                <a:solidFill>
                  <a:srgbClr val="31394D"/>
                </a:solidFill>
              </a:rPr>
              <a:t>Previous research shows that </a:t>
            </a:r>
            <a:r>
              <a:rPr lang="en" sz="1200">
                <a:solidFill>
                  <a:srgbClr val="31394D"/>
                </a:solidFill>
                <a:highlight>
                  <a:schemeClr val="lt1"/>
                </a:highlight>
              </a:rPr>
              <a:t>the presence of physical disorder, poorly maintained properties, and vacant lots in neighborhoods can negatively affect neighborhood physical and mental health, it can also attract more crime and disorder. This would leads to neighborhood disinvestment. In addition, many studies related to residential well-being has shown that the greener the urban land, the happier the residents.</a:t>
            </a:r>
            <a:endParaRPr sz="1200">
              <a:solidFill>
                <a:srgbClr val="31394D"/>
              </a:solidFill>
              <a:highlight>
                <a:schemeClr val="lt1"/>
              </a:highlight>
            </a:endParaRPr>
          </a:p>
          <a:p>
            <a:pPr indent="0" lvl="0" marL="0" rtl="0" algn="l">
              <a:spcBef>
                <a:spcPts val="0"/>
              </a:spcBef>
              <a:spcAft>
                <a:spcPts val="0"/>
              </a:spcAft>
              <a:buNone/>
            </a:pPr>
            <a:r>
              <a:t/>
            </a:r>
            <a:endParaRPr sz="1200">
              <a:solidFill>
                <a:srgbClr val="31394D"/>
              </a:solidFill>
              <a:highlight>
                <a:schemeClr val="lt1"/>
              </a:highlight>
            </a:endParaRPr>
          </a:p>
          <a:p>
            <a:pPr indent="0" lvl="0" marL="0" rtl="0" algn="l">
              <a:spcBef>
                <a:spcPts val="0"/>
              </a:spcBef>
              <a:spcAft>
                <a:spcPts val="0"/>
              </a:spcAft>
              <a:buNone/>
            </a:pPr>
            <a:r>
              <a:rPr lang="en"/>
              <a:t>Clearly, n</a:t>
            </a:r>
            <a:r>
              <a:rPr lang="en"/>
              <a:t>eighborhood environments play a significant role in shaping the wellbeing of individuals and communities, which consequently contributing to inequality in the U.S. </a:t>
            </a:r>
            <a:r>
              <a:rPr lang="en"/>
              <a:t>considering</a:t>
            </a:r>
            <a:r>
              <a:rPr lang="en"/>
              <a:t> some of the negative effects mentioned before.</a:t>
            </a:r>
            <a:endParaRPr/>
          </a:p>
          <a:p>
            <a:pPr indent="0" lvl="0" marL="0" rtl="0" algn="l">
              <a:spcBef>
                <a:spcPts val="0"/>
              </a:spcBef>
              <a:spcAft>
                <a:spcPts val="0"/>
              </a:spcAft>
              <a:buNone/>
            </a:pPr>
            <a:r>
              <a:t/>
            </a:r>
            <a:endParaRPr/>
          </a:p>
          <a:p>
            <a:pPr indent="0" lvl="0" marL="0" rtl="0" algn="l">
              <a:lnSpc>
                <a:spcPct val="124137"/>
              </a:lnSpc>
              <a:spcBef>
                <a:spcPts val="0"/>
              </a:spcBef>
              <a:spcAft>
                <a:spcPts val="0"/>
              </a:spcAft>
              <a:buClr>
                <a:srgbClr val="31394D"/>
              </a:buClr>
              <a:buSzPts val="1100"/>
              <a:buFont typeface="Arial"/>
              <a:buNone/>
            </a:pPr>
            <a:r>
              <a:rPr lang="en" sz="1200">
                <a:solidFill>
                  <a:srgbClr val="31394D"/>
                </a:solidFill>
                <a:highlight>
                  <a:schemeClr val="lt1"/>
                </a:highlight>
              </a:rPr>
              <a:t>However, very few studies have investigated this process because collecting data on the physical conditions of neighborhoods, especially across neighborhoods and cities and over time, requires extensive time and labor costs. </a:t>
            </a:r>
            <a:endParaRPr sz="1200">
              <a:solidFill>
                <a:srgbClr val="31394D"/>
              </a:solidFill>
              <a:highlight>
                <a:schemeClr val="lt1"/>
              </a:highlight>
            </a:endParaRPr>
          </a:p>
          <a:p>
            <a:pPr indent="0" lvl="0" marL="0" rtl="0" algn="l">
              <a:lnSpc>
                <a:spcPct val="124137"/>
              </a:lnSpc>
              <a:spcBef>
                <a:spcPts val="0"/>
              </a:spcBef>
              <a:spcAft>
                <a:spcPts val="0"/>
              </a:spcAft>
              <a:buClr>
                <a:srgbClr val="31394D"/>
              </a:buClr>
              <a:buSzPts val="1100"/>
              <a:buFont typeface="Arial"/>
              <a:buNone/>
            </a:pPr>
            <a:r>
              <a:t/>
            </a:r>
            <a:endParaRPr sz="1200">
              <a:solidFill>
                <a:srgbClr val="31394D"/>
              </a:solidFill>
              <a:highlight>
                <a:schemeClr val="lt1"/>
              </a:highlight>
            </a:endParaRPr>
          </a:p>
          <a:p>
            <a:pPr indent="0" lvl="0" marL="0" rtl="0" algn="l">
              <a:lnSpc>
                <a:spcPct val="124137"/>
              </a:lnSpc>
              <a:spcBef>
                <a:spcPts val="0"/>
              </a:spcBef>
              <a:spcAft>
                <a:spcPts val="0"/>
              </a:spcAft>
              <a:buClr>
                <a:srgbClr val="31394D"/>
              </a:buClr>
              <a:buSzPts val="1100"/>
              <a:buFont typeface="Arial"/>
              <a:buNone/>
            </a:pPr>
            <a:r>
              <a:rPr lang="en" sz="1200">
                <a:solidFill>
                  <a:srgbClr val="31394D"/>
                </a:solidFill>
                <a:highlight>
                  <a:schemeClr val="lt1"/>
                </a:highlight>
              </a:rPr>
              <a:t>Therefore, to address this challenge and also contribute to the current understanding of the potential effect of the neighborhood environment, we collaborate with Changing Cities Research Lab at Stanford University to identify the physical conditions of neighborhood environments at a larger-scale. But how exactly do we make our measurements into a larger-scale? How do we use any modern technology to get the street images across multiple years? </a:t>
            </a:r>
            <a:endParaRPr sz="1200">
              <a:solidFill>
                <a:srgbClr val="31394D"/>
              </a:solidFill>
              <a:highlight>
                <a:schemeClr val="lt1"/>
              </a:highlight>
            </a:endParaRPr>
          </a:p>
          <a:p>
            <a:pPr indent="0" lvl="0" marL="0" rtl="0" algn="l">
              <a:spcBef>
                <a:spcPts val="0"/>
              </a:spcBef>
              <a:spcAft>
                <a:spcPts val="0"/>
              </a:spcAft>
              <a:buClr>
                <a:srgbClr val="F8E71C"/>
              </a:buClr>
              <a:buSzPts val="1100"/>
              <a:buFont typeface="Arial"/>
              <a:buNone/>
            </a:pPr>
            <a:r>
              <a:t/>
            </a:r>
            <a:endParaRPr/>
          </a:p>
          <a:p>
            <a:pPr indent="0" lvl="0" marL="0" rtl="0" algn="l">
              <a:spcBef>
                <a:spcPts val="0"/>
              </a:spcBef>
              <a:spcAft>
                <a:spcPts val="0"/>
              </a:spcAft>
              <a:buClr>
                <a:srgbClr val="F8E71C"/>
              </a:buClr>
              <a:buSzPts val="1100"/>
              <a:buFont typeface="Arial"/>
              <a:buNone/>
            </a:pPr>
            <a:r>
              <a:t/>
            </a:r>
            <a:endParaRPr sz="1200">
              <a:solidFill>
                <a:schemeClr val="dk1"/>
              </a:solidFill>
              <a:highlight>
                <a:srgbClr val="FFFFFF"/>
              </a:highlight>
            </a:endParaRPr>
          </a:p>
          <a:p>
            <a:pPr indent="0" lvl="0" marL="0" rtl="0" algn="l">
              <a:spcBef>
                <a:spcPts val="0"/>
              </a:spcBef>
              <a:spcAft>
                <a:spcPts val="0"/>
              </a:spcAft>
              <a:buClr>
                <a:srgbClr val="F8E71C"/>
              </a:buClr>
              <a:buSzPts val="1100"/>
              <a:buFont typeface="Arial"/>
              <a:buNone/>
            </a:pPr>
            <a:r>
              <a:t/>
            </a:r>
            <a:endParaRPr sz="1200">
              <a:solidFill>
                <a:schemeClr val="dk1"/>
              </a:solidFill>
              <a:highlight>
                <a:srgbClr val="FFFFFF"/>
              </a:highlight>
            </a:endParaRPr>
          </a:p>
          <a:p>
            <a:pPr indent="0" lvl="0" marL="0" rtl="0" algn="l">
              <a:spcBef>
                <a:spcPts val="0"/>
              </a:spcBef>
              <a:spcAft>
                <a:spcPts val="0"/>
              </a:spcAft>
              <a:buClr>
                <a:srgbClr val="F8E71C"/>
              </a:buClr>
              <a:buSzPts val="1100"/>
              <a:buFont typeface="Arial"/>
              <a:buNone/>
            </a:pPr>
            <a:r>
              <a:rPr lang="en" sz="1200">
                <a:solidFill>
                  <a:schemeClr val="dk1"/>
                </a:solidFill>
                <a:highlight>
                  <a:srgbClr val="FFFFFF"/>
                </a:highlight>
              </a:rPr>
              <a:t>The greener, the happier? The effect of urban land use on residential well-being: </a:t>
            </a:r>
            <a:endParaRPr sz="1200">
              <a:solidFill>
                <a:schemeClr val="dk1"/>
              </a:solidFill>
              <a:highlight>
                <a:srgbClr val="FFFFFF"/>
              </a:highlight>
            </a:endParaRPr>
          </a:p>
          <a:p>
            <a:pPr indent="0" lvl="0" marL="0" rtl="0" algn="l">
              <a:spcBef>
                <a:spcPts val="0"/>
              </a:spcBef>
              <a:spcAft>
                <a:spcPts val="0"/>
              </a:spcAft>
              <a:buClr>
                <a:srgbClr val="F8E71C"/>
              </a:buClr>
              <a:buSzPts val="1100"/>
              <a:buFont typeface="Arial"/>
              <a:buNone/>
            </a:pPr>
            <a:r>
              <a:rPr lang="en" u="sng">
                <a:solidFill>
                  <a:schemeClr val="hlink"/>
                </a:solidFill>
                <a:hlinkClick r:id="rId2"/>
              </a:rPr>
              <a:t>https://reader.elsevier.com/reader/sd/pii/S092180091500436X?token=00636251DC6D84FA7F64F41DB5AEF1706C097DD9316061FF81F219053708DDB3F51C40A1549B354E1B68D5DE5A3D7BB4&amp;originRegion=us-east-1&amp;originCreation=20210809173333</a:t>
            </a:r>
            <a:endParaRPr/>
          </a:p>
          <a:p>
            <a:pPr indent="0" lvl="0" marL="0" rtl="0" algn="l">
              <a:spcBef>
                <a:spcPts val="0"/>
              </a:spcBef>
              <a:spcAft>
                <a:spcPts val="0"/>
              </a:spcAft>
              <a:buClr>
                <a:srgbClr val="F8E71C"/>
              </a:buClr>
              <a:buSzPts val="1100"/>
              <a:buFont typeface="Arial"/>
              <a:buNone/>
            </a:pPr>
            <a:r>
              <a:t/>
            </a:r>
            <a:endParaRPr/>
          </a:p>
          <a:p>
            <a:pPr indent="0" lvl="0" marL="0" rtl="0" algn="l">
              <a:lnSpc>
                <a:spcPct val="124137"/>
              </a:lnSpc>
              <a:spcBef>
                <a:spcPts val="0"/>
              </a:spcBef>
              <a:spcAft>
                <a:spcPts val="0"/>
              </a:spcAft>
              <a:buClr>
                <a:schemeClr val="dk1"/>
              </a:buClr>
              <a:buSzPts val="1100"/>
              <a:buFont typeface="Arial"/>
              <a:buNone/>
            </a:pPr>
            <a:r>
              <a:rPr b="1" lang="en" sz="1250">
                <a:solidFill>
                  <a:srgbClr val="555555"/>
                </a:solidFill>
                <a:highlight>
                  <a:srgbClr val="FFFFFF"/>
                </a:highlight>
              </a:rPr>
              <a:t>Effects of greening and community reuse of vacant lots on crime: </a:t>
            </a:r>
            <a:endParaRPr b="1" sz="1250">
              <a:solidFill>
                <a:srgbClr val="555555"/>
              </a:solidFill>
              <a:highlight>
                <a:srgbClr val="FFFFFF"/>
              </a:highlight>
            </a:endParaRPr>
          </a:p>
          <a:p>
            <a:pPr indent="0" lvl="0" marL="0" rtl="0" algn="l">
              <a:lnSpc>
                <a:spcPct val="124137"/>
              </a:lnSpc>
              <a:spcBef>
                <a:spcPts val="0"/>
              </a:spcBef>
              <a:spcAft>
                <a:spcPts val="0"/>
              </a:spcAft>
              <a:buClr>
                <a:schemeClr val="dk1"/>
              </a:buClr>
              <a:buSzPts val="1100"/>
              <a:buFont typeface="Arial"/>
              <a:buNone/>
            </a:pPr>
            <a:r>
              <a:rPr b="1" lang="en" sz="1250" u="sng">
                <a:solidFill>
                  <a:schemeClr val="hlink"/>
                </a:solidFill>
                <a:highlight>
                  <a:srgbClr val="FFFFFF"/>
                </a:highlight>
                <a:hlinkClick r:id="rId3"/>
              </a:rPr>
              <a:t>https://journals.sagepub.com/doi/full/10.1177/0042098015608058</a:t>
            </a:r>
            <a:r>
              <a:rPr b="1" lang="en" sz="1250">
                <a:solidFill>
                  <a:srgbClr val="555555"/>
                </a:solidFill>
                <a:highlight>
                  <a:srgbClr val="FFFFFF"/>
                </a:highlight>
              </a:rPr>
              <a:t> </a:t>
            </a:r>
            <a:endParaRPr b="1" sz="1250">
              <a:solidFill>
                <a:srgbClr val="555555"/>
              </a:solidFill>
              <a:highlight>
                <a:srgbClr val="FFFFFF"/>
              </a:highlight>
            </a:endParaRPr>
          </a:p>
          <a:p>
            <a:pPr indent="0" lvl="0" marL="0" rtl="0" algn="l">
              <a:lnSpc>
                <a:spcPct val="124137"/>
              </a:lnSpc>
              <a:spcBef>
                <a:spcPts val="0"/>
              </a:spcBef>
              <a:spcAft>
                <a:spcPts val="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7c51e1c0e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7c51e1c0e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171450" rtl="0" algn="l">
              <a:spcBef>
                <a:spcPts val="0"/>
              </a:spcBef>
              <a:spcAft>
                <a:spcPts val="0"/>
              </a:spcAft>
              <a:buClr>
                <a:schemeClr val="dk1"/>
              </a:buClr>
              <a:buSzPts val="1200"/>
              <a:buChar char="•"/>
            </a:pPr>
            <a:r>
              <a:rPr lang="en" sz="1200">
                <a:solidFill>
                  <a:srgbClr val="202124"/>
                </a:solidFill>
                <a:highlight>
                  <a:srgbClr val="FFFFFF"/>
                </a:highlight>
                <a:latin typeface="Roboto"/>
                <a:ea typeface="Roboto"/>
                <a:cs typeface="Roboto"/>
                <a:sym typeface="Roboto"/>
              </a:rPr>
              <a:t>The approach to</a:t>
            </a:r>
            <a:r>
              <a:rPr b="1" lang="en" sz="1200">
                <a:solidFill>
                  <a:srgbClr val="202124"/>
                </a:solidFill>
                <a:highlight>
                  <a:srgbClr val="FFFFFF"/>
                </a:highlight>
                <a:latin typeface="Roboto"/>
                <a:ea typeface="Roboto"/>
                <a:cs typeface="Roboto"/>
                <a:sym typeface="Roboto"/>
              </a:rPr>
              <a:t> directly observe the physical, social, and economic characteristics of neighborhoods</a:t>
            </a:r>
            <a:r>
              <a:rPr lang="en" sz="1200">
                <a:solidFill>
                  <a:srgbClr val="202124"/>
                </a:solidFill>
                <a:highlight>
                  <a:srgbClr val="FFFFFF"/>
                </a:highlight>
                <a:latin typeface="Roboto"/>
                <a:ea typeface="Roboto"/>
                <a:cs typeface="Roboto"/>
                <a:sym typeface="Roboto"/>
              </a:rPr>
              <a:t> is called </a:t>
            </a:r>
            <a:r>
              <a:rPr lang="en" sz="1200">
                <a:solidFill>
                  <a:srgbClr val="202124"/>
                </a:solidFill>
                <a:highlight>
                  <a:srgbClr val="FFFFFF"/>
                </a:highlight>
                <a:latin typeface="Roboto"/>
                <a:ea typeface="Roboto"/>
                <a:cs typeface="Roboto"/>
                <a:sym typeface="Roboto"/>
              </a:rPr>
              <a:t>Systematic Social Observation (SSO)</a:t>
            </a:r>
            <a:endParaRPr sz="1200">
              <a:solidFill>
                <a:srgbClr val="202124"/>
              </a:solidFill>
              <a:highlight>
                <a:srgbClr val="FFFFFF"/>
              </a:highlight>
              <a:latin typeface="Roboto"/>
              <a:ea typeface="Roboto"/>
              <a:cs typeface="Roboto"/>
              <a:sym typeface="Roboto"/>
            </a:endParaRPr>
          </a:p>
          <a:p>
            <a:pPr indent="-171450" lvl="0" marL="171450" rtl="0" algn="l">
              <a:spcBef>
                <a:spcPts val="0"/>
              </a:spcBef>
              <a:spcAft>
                <a:spcPts val="0"/>
              </a:spcAft>
              <a:buClr>
                <a:schemeClr val="dk1"/>
              </a:buClr>
              <a:buSzPts val="1200"/>
              <a:buChar char="•"/>
            </a:pPr>
            <a:r>
              <a:rPr lang="en" sz="1200">
                <a:solidFill>
                  <a:schemeClr val="dk1"/>
                </a:solidFill>
                <a:latin typeface="Calibri"/>
                <a:ea typeface="Calibri"/>
                <a:cs typeface="Calibri"/>
                <a:sym typeface="Calibri"/>
              </a:rPr>
              <a:t>When the idea of SSO first came around the 20</a:t>
            </a:r>
            <a:r>
              <a:rPr baseline="30000" lang="en" sz="1200">
                <a:solidFill>
                  <a:schemeClr val="dk1"/>
                </a:solidFill>
                <a:latin typeface="Calibri"/>
                <a:ea typeface="Calibri"/>
                <a:cs typeface="Calibri"/>
                <a:sym typeface="Calibri"/>
              </a:rPr>
              <a:t>th</a:t>
            </a:r>
            <a:r>
              <a:rPr lang="en" sz="1200">
                <a:solidFill>
                  <a:schemeClr val="dk1"/>
                </a:solidFill>
                <a:latin typeface="Calibri"/>
                <a:ea typeface="Calibri"/>
                <a:cs typeface="Calibri"/>
                <a:sym typeface="Calibri"/>
              </a:rPr>
              <a:t> century, social scientists using SSO relied on street audits, where observers walked around and filled out a survey instrument</a:t>
            </a:r>
            <a:endParaRPr sz="105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Char char="•"/>
            </a:pPr>
            <a:r>
              <a:rPr lang="en" sz="1200">
                <a:solidFill>
                  <a:schemeClr val="dk1"/>
                </a:solidFill>
                <a:latin typeface="Calibri"/>
                <a:ea typeface="Calibri"/>
                <a:cs typeface="Calibri"/>
                <a:sym typeface="Calibri"/>
              </a:rPr>
              <a:t>Then, In the 1990s, a research team, led by Robert Sampson used camcorder to record blocks and have coders filled out surveys after</a:t>
            </a:r>
            <a:r>
              <a:rPr lang="en" sz="1050">
                <a:solidFill>
                  <a:schemeClr val="dk1"/>
                </a:solidFill>
                <a:latin typeface="Calibri"/>
                <a:ea typeface="Calibri"/>
                <a:cs typeface="Calibri"/>
                <a:sym typeface="Calibri"/>
              </a:rPr>
              <a:t>, which </a:t>
            </a:r>
            <a:r>
              <a:rPr lang="en" sz="1200">
                <a:solidFill>
                  <a:schemeClr val="dk1"/>
                </a:solidFill>
                <a:latin typeface="Calibri"/>
                <a:ea typeface="Calibri"/>
                <a:cs typeface="Calibri"/>
                <a:sym typeface="Calibri"/>
              </a:rPr>
              <a:t>reduced time and labor costs from fielding survey takers</a:t>
            </a:r>
            <a:endParaRPr sz="105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 *  </a:t>
            </a:r>
            <a:r>
              <a:rPr lang="en" sz="1200">
                <a:solidFill>
                  <a:schemeClr val="dk1"/>
                </a:solidFill>
                <a:latin typeface="Calibri"/>
                <a:ea typeface="Calibri"/>
                <a:cs typeface="Calibri"/>
                <a:sym typeface="Calibri"/>
              </a:rPr>
              <a:t>Finally, in 2009, the Google street view imagery was released. T</a:t>
            </a:r>
            <a:r>
              <a:rPr lang="en">
                <a:solidFill>
                  <a:schemeClr val="dk1"/>
                </a:solidFill>
                <a:highlight>
                  <a:srgbClr val="FFFFFF"/>
                </a:highlight>
                <a:latin typeface="Roboto"/>
                <a:ea typeface="Roboto"/>
                <a:cs typeface="Roboto"/>
                <a:sym typeface="Roboto"/>
              </a:rPr>
              <a:t>hey collected Street View imagery by </a:t>
            </a:r>
            <a:r>
              <a:rPr b="1" lang="en">
                <a:solidFill>
                  <a:schemeClr val="dk1"/>
                </a:solidFill>
                <a:highlight>
                  <a:srgbClr val="FFFFFF"/>
                </a:highlight>
                <a:latin typeface="Roboto"/>
                <a:ea typeface="Roboto"/>
                <a:cs typeface="Roboto"/>
                <a:sym typeface="Roboto"/>
              </a:rPr>
              <a:t>driving, pedaling, and walking around and capturing imagery with special cameras</a:t>
            </a:r>
            <a:r>
              <a:rPr lang="en">
                <a:solidFill>
                  <a:schemeClr val="dk1"/>
                </a:solidFill>
                <a:highlight>
                  <a:srgbClr val="FFFFFF"/>
                </a:highlight>
                <a:latin typeface="Roboto"/>
                <a:ea typeface="Roboto"/>
                <a:cs typeface="Roboto"/>
                <a:sym typeface="Roboto"/>
              </a:rPr>
              <a:t>. The camera was able to simultaneously collect images in multiple directions. </a:t>
            </a:r>
            <a:r>
              <a:rPr lang="en" sz="1200">
                <a:solidFill>
                  <a:schemeClr val="dk1"/>
                </a:solidFill>
                <a:latin typeface="Calibri"/>
                <a:ea typeface="Calibri"/>
                <a:cs typeface="Calibri"/>
                <a:sym typeface="Calibri"/>
              </a:rPr>
              <a:t>GSV was publicly released in the US, which further reduced costs by providing recorded streets imagery and across multiple cities over years. And this is also how we got our images.</a:t>
            </a:r>
            <a:endParaRPr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77ebb0d8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77ebb0d8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31394D"/>
              </a:solidFill>
            </a:endParaRPr>
          </a:p>
          <a:p>
            <a:pPr indent="0" lvl="0" marL="0" rtl="0" algn="l">
              <a:spcBef>
                <a:spcPts val="0"/>
              </a:spcBef>
              <a:spcAft>
                <a:spcPts val="0"/>
              </a:spcAft>
              <a:buNone/>
            </a:pPr>
            <a:r>
              <a:rPr lang="en" sz="1200">
                <a:solidFill>
                  <a:srgbClr val="31394D"/>
                </a:solidFill>
              </a:rPr>
              <a:t>So with the images obtained from GSV, our team aims to improve understanding of the role of physical and environmental neighborhood conditions in structuring inequality in wellbeing in U.S. cities.</a:t>
            </a:r>
            <a:r>
              <a:rPr b="1" lang="en" sz="1200">
                <a:solidFill>
                  <a:srgbClr val="31394D"/>
                </a:solidFill>
              </a:rPr>
              <a:t> </a:t>
            </a:r>
            <a:r>
              <a:rPr lang="en" sz="1200">
                <a:solidFill>
                  <a:srgbClr val="31394D"/>
                </a:solidFill>
              </a:rPr>
              <a:t>By doing so, this project aims to inform solutions that can improve the wellbeing of residents and reduce inequities.</a:t>
            </a:r>
            <a:endParaRPr sz="1200">
              <a:solidFill>
                <a:srgbClr val="31394D"/>
              </a:solidFill>
            </a:endParaRPr>
          </a:p>
          <a:p>
            <a:pPr indent="0" lvl="0" marL="0" rtl="0" algn="l">
              <a:spcBef>
                <a:spcPts val="0"/>
              </a:spcBef>
              <a:spcAft>
                <a:spcPts val="0"/>
              </a:spcAft>
              <a:buNone/>
            </a:pPr>
            <a:r>
              <a:t/>
            </a:r>
            <a:endParaRPr sz="1200">
              <a:solidFill>
                <a:srgbClr val="31394D"/>
              </a:solidFill>
            </a:endParaRPr>
          </a:p>
          <a:p>
            <a:pPr indent="0" lvl="0" marL="0" rtl="0" algn="l">
              <a:spcBef>
                <a:spcPts val="0"/>
              </a:spcBef>
              <a:spcAft>
                <a:spcPts val="0"/>
              </a:spcAft>
              <a:buClr>
                <a:schemeClr val="dk1"/>
              </a:buClr>
              <a:buSzPts val="1100"/>
              <a:buFont typeface="Arial"/>
              <a:buNone/>
            </a:pPr>
            <a:r>
              <a:rPr lang="en" sz="1200">
                <a:solidFill>
                  <a:srgbClr val="31394D"/>
                </a:solidFill>
              </a:rPr>
              <a:t>Our project goal would be to using a deep learning approach, to visually identify upkeep/blight, building materials, and greenery layout around buildings from google street view images. Furthermore, we will use crowdsourcing and computer vision techniques to quantitatively measure physical aspects of urban neighborhood environments that have been linked to well-being in the last 10 years. Our analysis also across multiple cities including Detroit, Boston, LA, etc.. We link these measures with existing data on individual and community wellbeing to analyze how the physical and environmental conditions of neighborhoods affect the wellbeing of individuals and neighborhoods over time.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77ebb0d8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77ebb0d8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171450" rtl="0" algn="l">
              <a:spcBef>
                <a:spcPts val="0"/>
              </a:spcBef>
              <a:spcAft>
                <a:spcPts val="0"/>
              </a:spcAft>
              <a:buClr>
                <a:schemeClr val="dk1"/>
              </a:buClr>
              <a:buSzPts val="1200"/>
              <a:buChar char="•"/>
            </a:pPr>
            <a:r>
              <a:rPr lang="en" sz="1200">
                <a:solidFill>
                  <a:schemeClr val="dk1"/>
                </a:solidFill>
                <a:latin typeface="Calibri"/>
                <a:ea typeface="Calibri"/>
                <a:cs typeface="Calibri"/>
                <a:sym typeface="Calibri"/>
              </a:rPr>
              <a:t>To get a taste of what the Google street view images look like</a:t>
            </a:r>
            <a:r>
              <a:rPr lang="en">
                <a:solidFill>
                  <a:schemeClr val="dk1"/>
                </a:solidFill>
              </a:rPr>
              <a:t>, here is one example of a building in detroit from 2007 to 2017. </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Char char="•"/>
            </a:pPr>
            <a:r>
              <a:rPr lang="en" sz="1200">
                <a:solidFill>
                  <a:schemeClr val="dk1"/>
                </a:solidFill>
                <a:latin typeface="Calibri"/>
                <a:ea typeface="Calibri"/>
                <a:cs typeface="Calibri"/>
                <a:sym typeface="Calibri"/>
              </a:rPr>
              <a:t>With GSV, we are able to navigate a single location going back to 2007, and obtain images of the same building every 1-3 years.</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Char char="•"/>
            </a:pPr>
            <a:r>
              <a:rPr lang="en" sz="1200">
                <a:solidFill>
                  <a:schemeClr val="dk1"/>
                </a:solidFill>
                <a:latin typeface="Calibri"/>
                <a:ea typeface="Calibri"/>
                <a:cs typeface="Calibri"/>
                <a:sym typeface="Calibri"/>
              </a:rPr>
              <a:t>As of 2017, GSV covers 10 million miles of images in 83 countries</a:t>
            </a:r>
            <a:r>
              <a:rPr lang="en"/>
              <a:t>, this </a:t>
            </a:r>
            <a:r>
              <a:rPr lang="en"/>
              <a:t>allowed us to navigate the street view over 10 years and understand the physical condition in different neighborhoods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77ebb0d85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77ebb0d85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200">
                <a:solidFill>
                  <a:schemeClr val="dk1"/>
                </a:solidFill>
              </a:rPr>
              <a:t>Now we have seen an example of the GSV image, let’s delve into the label data. So Our datasource is mainly the images scraped from Google Street View spanning from 2007-2017, with the images taken every 1-3 years and 15 million images in total. Our Lab has collected and preprocessed these data. Then, to create training data, we used </a:t>
            </a:r>
            <a:r>
              <a:rPr lang="en" sz="1200">
                <a:solidFill>
                  <a:srgbClr val="31394D"/>
                </a:solidFill>
              </a:rPr>
              <a:t>a crowdsourcing platform, Amazon </a:t>
            </a:r>
            <a:r>
              <a:rPr lang="en" sz="1200">
                <a:solidFill>
                  <a:schemeClr val="dk1"/>
                </a:solidFill>
              </a:rPr>
              <a:t>MTurk.   </a:t>
            </a:r>
            <a:endParaRPr sz="1200">
              <a:solidFill>
                <a:schemeClr val="dk1"/>
              </a:solidFill>
            </a:endParaRPr>
          </a:p>
          <a:p>
            <a:pPr indent="0" lvl="0" marL="0" rtl="0" algn="l">
              <a:spcBef>
                <a:spcPts val="900"/>
              </a:spcBef>
              <a:spcAft>
                <a:spcPts val="0"/>
              </a:spcAft>
              <a:buClr>
                <a:schemeClr val="dk1"/>
              </a:buClr>
              <a:buSzPts val="1100"/>
              <a:buFont typeface="Arial"/>
              <a:buNone/>
            </a:pPr>
            <a:r>
              <a:rPr lang="en" sz="1200">
                <a:solidFill>
                  <a:schemeClr val="dk1"/>
                </a:solidFill>
              </a:rPr>
              <a:t> We basically use it as a survey and hire MTurkers to generate our training set. </a:t>
            </a:r>
            <a:endParaRPr sz="1200">
              <a:solidFill>
                <a:schemeClr val="dk1"/>
              </a:solidFill>
              <a:latin typeface="Calibri"/>
              <a:ea typeface="Calibri"/>
              <a:cs typeface="Calibri"/>
              <a:sym typeface="Calibri"/>
            </a:endParaRPr>
          </a:p>
          <a:p>
            <a:pPr indent="-171450" lvl="0" marL="171450" rtl="0" algn="l">
              <a:spcBef>
                <a:spcPts val="900"/>
              </a:spcBef>
              <a:spcAft>
                <a:spcPts val="0"/>
              </a:spcAft>
              <a:buClr>
                <a:schemeClr val="dk1"/>
              </a:buClr>
              <a:buSzPts val="1200"/>
              <a:buChar char="•"/>
            </a:pPr>
            <a:r>
              <a:rPr lang="en" sz="1200">
                <a:solidFill>
                  <a:schemeClr val="dk1"/>
                </a:solidFill>
                <a:latin typeface="Calibri"/>
                <a:ea typeface="Calibri"/>
                <a:cs typeface="Calibri"/>
                <a:sym typeface="Calibri"/>
              </a:rPr>
              <a:t>The two images shown below is an example of our second stage survey</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rgbClr val="31394D"/>
                </a:solidFill>
                <a:latin typeface="Calibri"/>
                <a:ea typeface="Calibri"/>
                <a:cs typeface="Calibri"/>
                <a:sym typeface="Calibri"/>
              </a:rPr>
              <a:t>MTurkers were asked to compare the two images and answer which one has better upkeep</a:t>
            </a:r>
            <a:endParaRPr sz="1200">
              <a:solidFill>
                <a:schemeClr val="dk1"/>
              </a:solidFill>
              <a:latin typeface="Calibri"/>
              <a:ea typeface="Calibri"/>
              <a:cs typeface="Calibri"/>
              <a:sym typeface="Calibri"/>
            </a:endParaRPr>
          </a:p>
          <a:p>
            <a:pPr indent="-171450" lvl="1" marL="628650" rtl="0" algn="l">
              <a:spcBef>
                <a:spcPts val="0"/>
              </a:spcBef>
              <a:spcAft>
                <a:spcPts val="0"/>
              </a:spcAft>
              <a:buClr>
                <a:schemeClr val="dk1"/>
              </a:buClr>
              <a:buSzPts val="1200"/>
              <a:buChar char="•"/>
            </a:pPr>
            <a:r>
              <a:rPr lang="en" sz="1200">
                <a:solidFill>
                  <a:schemeClr val="dk1"/>
                </a:solidFill>
                <a:latin typeface="Calibri"/>
                <a:ea typeface="Calibri"/>
                <a:cs typeface="Calibri"/>
                <a:sym typeface="Calibri"/>
              </a:rPr>
              <a:t>We used this method because we found that pairwise surveys have more reliability in producing comparisons across a set of objects</a:t>
            </a:r>
            <a:endParaRPr sz="1050">
              <a:solidFill>
                <a:schemeClr val="dk1"/>
              </a:solidFill>
              <a:latin typeface="Calibri"/>
              <a:ea typeface="Calibri"/>
              <a:cs typeface="Calibri"/>
              <a:sym typeface="Calibri"/>
            </a:endParaRPr>
          </a:p>
          <a:p>
            <a:pPr indent="0" lvl="0" marL="0" rtl="0" algn="l">
              <a:spcBef>
                <a:spcPts val="0"/>
              </a:spcBef>
              <a:spcAft>
                <a:spcPts val="0"/>
              </a:spcAft>
              <a:buNone/>
            </a:pPr>
            <a:r>
              <a:t/>
            </a:r>
            <a:endParaRPr sz="105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Char char="•"/>
            </a:pPr>
            <a:r>
              <a:rPr lang="en" sz="1200">
                <a:solidFill>
                  <a:schemeClr val="dk1"/>
                </a:solidFill>
                <a:latin typeface="Calibri"/>
                <a:ea typeface="Calibri"/>
                <a:cs typeface="Calibri"/>
                <a:sym typeface="Calibri"/>
              </a:rPr>
              <a:t>To make our training data more comprehensive and robust, each image is compared at least 18 times to produce stable estimates</a:t>
            </a:r>
            <a:endParaRPr sz="105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Char char="•"/>
            </a:pPr>
            <a:r>
              <a:rPr lang="en" sz="1200">
                <a:solidFill>
                  <a:schemeClr val="dk1"/>
                </a:solidFill>
                <a:latin typeface="Calibri"/>
                <a:ea typeface="Calibri"/>
                <a:cs typeface="Calibri"/>
                <a:sym typeface="Calibri"/>
              </a:rPr>
              <a:t>And with AMT, we can capture tens of thousands of comparisons in a single day</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Eventually, our training set consist of around 3 thousand images from Boston, and 4 thousand images from Detroit.</a:t>
            </a:r>
            <a:endParaRPr sz="1200">
              <a:solidFill>
                <a:schemeClr val="dk1"/>
              </a:solidFill>
              <a:latin typeface="Calibri"/>
              <a:ea typeface="Calibri"/>
              <a:cs typeface="Calibri"/>
              <a:sym typeface="Calibri"/>
            </a:endParaRPr>
          </a:p>
          <a:p>
            <a:pPr indent="0" lvl="0" marL="0" rtl="0" algn="l">
              <a:spcBef>
                <a:spcPts val="0"/>
              </a:spcBef>
              <a:spcAft>
                <a:spcPts val="0"/>
              </a:spcAft>
              <a:buClr>
                <a:srgbClr val="F8E71C"/>
              </a:buClr>
              <a:buSzPts val="1200"/>
              <a:buFont typeface="Arial"/>
              <a:buNone/>
            </a:pPr>
            <a:r>
              <a:t/>
            </a:r>
            <a:endParaRPr>
              <a:solidFill>
                <a:schemeClr val="dk1"/>
              </a:solidFill>
            </a:endParaRPr>
          </a:p>
          <a:p>
            <a:pPr indent="0" lvl="0" marL="0" rtl="0" algn="l">
              <a:spcBef>
                <a:spcPts val="0"/>
              </a:spcBef>
              <a:spcAft>
                <a:spcPts val="0"/>
              </a:spcAft>
              <a:buClr>
                <a:srgbClr val="F8E71C"/>
              </a:buClr>
              <a:buSzPts val="12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7c51e1c0e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7c51e1c0e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1394D"/>
                </a:solidFill>
              </a:rPr>
              <a:t>So </a:t>
            </a:r>
            <a:r>
              <a:rPr lang="en">
                <a:solidFill>
                  <a:srgbClr val="31394D"/>
                </a:solidFill>
              </a:rPr>
              <a:t>After we receive the comparison of the images, we apply the trueskill score algorithm to rank them and apply a threshold to them to basically classify each image into a class. We have four classes in total, class 0, class 1, class 2 and class 3. </a:t>
            </a:r>
            <a:endParaRPr>
              <a:solidFill>
                <a:srgbClr val="31394D"/>
              </a:solidFill>
            </a:endParaRPr>
          </a:p>
          <a:p>
            <a:pPr indent="0" lvl="0" marL="0" rtl="0" algn="l">
              <a:spcBef>
                <a:spcPts val="0"/>
              </a:spcBef>
              <a:spcAft>
                <a:spcPts val="0"/>
              </a:spcAft>
              <a:buClr>
                <a:srgbClr val="F8E71C"/>
              </a:buClr>
              <a:buSzPts val="1200"/>
              <a:buFont typeface="Arial"/>
              <a:buNone/>
            </a:pPr>
            <a:r>
              <a:t/>
            </a:r>
            <a:endParaRPr>
              <a:solidFill>
                <a:srgbClr val="31394D"/>
              </a:solidFill>
            </a:endParaRPr>
          </a:p>
          <a:p>
            <a:pPr indent="0" lvl="0" marL="0" rtl="0" algn="l">
              <a:spcBef>
                <a:spcPts val="0"/>
              </a:spcBef>
              <a:spcAft>
                <a:spcPts val="0"/>
              </a:spcAft>
              <a:buNone/>
            </a:pPr>
            <a:r>
              <a:rPr lang="en">
                <a:solidFill>
                  <a:schemeClr val="dk1"/>
                </a:solidFill>
              </a:rPr>
              <a:t>Now, you might have noticed that our images have both a TrueSkill score (which is a continuous label) along with a discrete class. And the reason </a:t>
            </a:r>
            <a:r>
              <a:rPr lang="en">
                <a:solidFill>
                  <a:schemeClr val="dk1"/>
                </a:solidFill>
              </a:rPr>
              <a:t>why this </a:t>
            </a:r>
            <a:r>
              <a:rPr lang="en">
                <a:solidFill>
                  <a:schemeClr val="dk1"/>
                </a:solidFill>
              </a:rPr>
              <a:t>was the case is because originally, our problem was set up as a classification task, and we were asked to predict different levels of upkeep ranging from 4 different classes.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the way that these classes were derived is illustrated here on the slide. We basically generate the score from the comparison results done by MTurkerrs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that TrueSkill score was qualitatively analyzed, to create various cutoffs to create 4 different classes, and then the model was trained to predict those 4 classes.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what we were thinking is that maybe it might make more sense to instead stop at step 2, and have the model instead directly predict the TrueSkill score. So in that case, we would be shifting the problem to a regression task.</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And the main reason why we felt this might make sense is because of the interpretability of the classes.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Also we realized that </a:t>
            </a:r>
            <a:r>
              <a:rPr lang="en">
                <a:solidFill>
                  <a:srgbClr val="31394D"/>
                </a:solidFill>
              </a:rPr>
              <a:t>the higher the class number, the better the building upkeep and the lower the trueskill score. Now let’s look at some of the example images to better understand what I meant.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77ebb0d8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77ebb0d8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an example of some output trueskill scores and classes. The top row is the detroit image and bottom row is the Boston image. Let’s take the first image as an example, the first number 0 is the trueskill class. </a:t>
            </a:r>
            <a:r>
              <a:rPr lang="en">
                <a:solidFill>
                  <a:srgbClr val="31394D"/>
                </a:solidFill>
              </a:rPr>
              <a:t>The second number 33.54 is the trueskill score. </a:t>
            </a:r>
            <a:r>
              <a:rPr lang="en">
                <a:solidFill>
                  <a:schemeClr val="dk1"/>
                </a:solidFill>
              </a:rPr>
              <a:t>so as you can see we have all four classes (0-3) in this screenshot and you might realized that as we go from left to right, the lower the trueskill score, the higher the class number and the higher the upkeep. As a visual inspection, Boston tend to have a better upkeep compared to Detroit as you can tell from the first three images. To further analyze this possibility, we generated bar chart to visualize the percentage of different classes for the two cities.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7" name="Google Shape;57;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new)"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6"/>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lvl1pPr indent="-355600" lvl="0" marL="457200">
              <a:spcBef>
                <a:spcPts val="0"/>
              </a:spcBef>
              <a:spcAft>
                <a:spcPts val="0"/>
              </a:spcAft>
              <a:buClr>
                <a:schemeClr val="dk1"/>
              </a:buClr>
              <a:buSzPts val="2000"/>
              <a:buChar char="●"/>
              <a:defRPr sz="20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 name="Google Shape;40;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 name="Google Shape;48;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9" name="Google Shape;49;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Source Serif Pro"/>
              <a:buNone/>
              <a:defRPr sz="2800">
                <a:solidFill>
                  <a:schemeClr val="accent1"/>
                </a:solidFill>
                <a:latin typeface="Source Serif Pro"/>
                <a:ea typeface="Source Serif Pro"/>
                <a:cs typeface="Source Serif Pro"/>
                <a:sym typeface="Source Serif Pro"/>
              </a:defRPr>
            </a:lvl1pPr>
            <a:lvl2pPr lvl="1">
              <a:spcBef>
                <a:spcPts val="0"/>
              </a:spcBef>
              <a:spcAft>
                <a:spcPts val="0"/>
              </a:spcAft>
              <a:buClr>
                <a:schemeClr val="accent1"/>
              </a:buClr>
              <a:buSzPts val="2800"/>
              <a:buFont typeface="Source Sans Pro"/>
              <a:buNone/>
              <a:defRPr sz="2800">
                <a:solidFill>
                  <a:schemeClr val="accent1"/>
                </a:solidFill>
                <a:latin typeface="Source Sans Pro"/>
                <a:ea typeface="Source Sans Pro"/>
                <a:cs typeface="Source Sans Pro"/>
                <a:sym typeface="Source Sans Pro"/>
              </a:defRPr>
            </a:lvl2pPr>
            <a:lvl3pPr lvl="2">
              <a:spcBef>
                <a:spcPts val="0"/>
              </a:spcBef>
              <a:spcAft>
                <a:spcPts val="0"/>
              </a:spcAft>
              <a:buClr>
                <a:schemeClr val="accent1"/>
              </a:buClr>
              <a:buSzPts val="2800"/>
              <a:buFont typeface="Source Sans Pro"/>
              <a:buNone/>
              <a:defRPr sz="2800">
                <a:solidFill>
                  <a:schemeClr val="accent1"/>
                </a:solidFill>
                <a:latin typeface="Source Sans Pro"/>
                <a:ea typeface="Source Sans Pro"/>
                <a:cs typeface="Source Sans Pro"/>
                <a:sym typeface="Source Sans Pro"/>
              </a:defRPr>
            </a:lvl3pPr>
            <a:lvl4pPr lvl="3">
              <a:spcBef>
                <a:spcPts val="0"/>
              </a:spcBef>
              <a:spcAft>
                <a:spcPts val="0"/>
              </a:spcAft>
              <a:buClr>
                <a:schemeClr val="accent1"/>
              </a:buClr>
              <a:buSzPts val="2800"/>
              <a:buFont typeface="Source Sans Pro"/>
              <a:buNone/>
              <a:defRPr sz="2800">
                <a:solidFill>
                  <a:schemeClr val="accent1"/>
                </a:solidFill>
                <a:latin typeface="Source Sans Pro"/>
                <a:ea typeface="Source Sans Pro"/>
                <a:cs typeface="Source Sans Pro"/>
                <a:sym typeface="Source Sans Pro"/>
              </a:defRPr>
            </a:lvl4pPr>
            <a:lvl5pPr lvl="4">
              <a:spcBef>
                <a:spcPts val="0"/>
              </a:spcBef>
              <a:spcAft>
                <a:spcPts val="0"/>
              </a:spcAft>
              <a:buClr>
                <a:schemeClr val="accent1"/>
              </a:buClr>
              <a:buSzPts val="2800"/>
              <a:buFont typeface="Source Sans Pro"/>
              <a:buNone/>
              <a:defRPr sz="2800">
                <a:solidFill>
                  <a:schemeClr val="accent1"/>
                </a:solidFill>
                <a:latin typeface="Source Sans Pro"/>
                <a:ea typeface="Source Sans Pro"/>
                <a:cs typeface="Source Sans Pro"/>
                <a:sym typeface="Source Sans Pro"/>
              </a:defRPr>
            </a:lvl5pPr>
            <a:lvl6pPr lvl="5">
              <a:spcBef>
                <a:spcPts val="0"/>
              </a:spcBef>
              <a:spcAft>
                <a:spcPts val="0"/>
              </a:spcAft>
              <a:buClr>
                <a:schemeClr val="accent1"/>
              </a:buClr>
              <a:buSzPts val="2800"/>
              <a:buFont typeface="Source Sans Pro"/>
              <a:buNone/>
              <a:defRPr sz="2800">
                <a:solidFill>
                  <a:schemeClr val="accent1"/>
                </a:solidFill>
                <a:latin typeface="Source Sans Pro"/>
                <a:ea typeface="Source Sans Pro"/>
                <a:cs typeface="Source Sans Pro"/>
                <a:sym typeface="Source Sans Pro"/>
              </a:defRPr>
            </a:lvl6pPr>
            <a:lvl7pPr lvl="6">
              <a:spcBef>
                <a:spcPts val="0"/>
              </a:spcBef>
              <a:spcAft>
                <a:spcPts val="0"/>
              </a:spcAft>
              <a:buClr>
                <a:schemeClr val="accent1"/>
              </a:buClr>
              <a:buSzPts val="2800"/>
              <a:buFont typeface="Source Sans Pro"/>
              <a:buNone/>
              <a:defRPr sz="2800">
                <a:solidFill>
                  <a:schemeClr val="accent1"/>
                </a:solidFill>
                <a:latin typeface="Source Sans Pro"/>
                <a:ea typeface="Source Sans Pro"/>
                <a:cs typeface="Source Sans Pro"/>
                <a:sym typeface="Source Sans Pro"/>
              </a:defRPr>
            </a:lvl7pPr>
            <a:lvl8pPr lvl="7">
              <a:spcBef>
                <a:spcPts val="0"/>
              </a:spcBef>
              <a:spcAft>
                <a:spcPts val="0"/>
              </a:spcAft>
              <a:buClr>
                <a:schemeClr val="accent1"/>
              </a:buClr>
              <a:buSzPts val="2800"/>
              <a:buFont typeface="Source Sans Pro"/>
              <a:buNone/>
              <a:defRPr sz="2800">
                <a:solidFill>
                  <a:schemeClr val="accent1"/>
                </a:solidFill>
                <a:latin typeface="Source Sans Pro"/>
                <a:ea typeface="Source Sans Pro"/>
                <a:cs typeface="Source Sans Pro"/>
                <a:sym typeface="Source Sans Pro"/>
              </a:defRPr>
            </a:lvl8pPr>
            <a:lvl9pPr lvl="8">
              <a:spcBef>
                <a:spcPts val="0"/>
              </a:spcBef>
              <a:spcAft>
                <a:spcPts val="0"/>
              </a:spcAft>
              <a:buClr>
                <a:schemeClr val="accent1"/>
              </a:buClr>
              <a:buSzPts val="2800"/>
              <a:buFont typeface="Source Sans Pro"/>
              <a:buNone/>
              <a:defRPr sz="2800">
                <a:solidFill>
                  <a:schemeClr val="accent1"/>
                </a:solidFill>
                <a:latin typeface="Source Sans Pro"/>
                <a:ea typeface="Source Sans Pro"/>
                <a:cs typeface="Source Sans Pro"/>
                <a:sym typeface="Source Sans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1pPr>
            <a:lvl2pPr indent="-298450" lvl="1" marL="91440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2pPr>
            <a:lvl3pPr indent="-298450" lvl="2" marL="137160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3pPr>
            <a:lvl4pPr indent="-298450" lvl="3" marL="182880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4pPr>
            <a:lvl5pPr indent="-298450" lvl="4" marL="228600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5pPr>
            <a:lvl6pPr indent="-298450" lvl="5" marL="274320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8450" lvl="6" marL="320040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7pPr>
            <a:lvl8pPr indent="-298450" lvl="7" marL="365760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8pPr>
            <a:lvl9pPr indent="-298450" lvl="8" marL="411480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4.jpg"/><Relationship Id="rId6" Type="http://schemas.openxmlformats.org/officeDocument/2006/relationships/image" Target="../media/image12.jpg"/><Relationship Id="rId7"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s://www.ncbi.nlm.nih.gov/pmc/articles/PMC3776046"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0.jpg"/><Relationship Id="rId5"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3"/>
          <p:cNvSpPr txBox="1"/>
          <p:nvPr>
            <p:ph type="ctrTitle"/>
          </p:nvPr>
        </p:nvSpPr>
        <p:spPr>
          <a:xfrm>
            <a:off x="311700" y="361450"/>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 sz="2822"/>
              <a:t>Measuring spatial-temporal change of physical conditions in neighborhoods with </a:t>
            </a:r>
            <a:r>
              <a:rPr b="1" lang="en" sz="2822"/>
              <a:t>street view imagery</a:t>
            </a:r>
            <a:endParaRPr sz="2822"/>
          </a:p>
        </p:txBody>
      </p:sp>
      <p:sp>
        <p:nvSpPr>
          <p:cNvPr id="66" name="Google Shape;66;p13"/>
          <p:cNvSpPr txBox="1"/>
          <p:nvPr>
            <p:ph idx="1" type="subTitle"/>
          </p:nvPr>
        </p:nvSpPr>
        <p:spPr>
          <a:xfrm>
            <a:off x="311700" y="2154875"/>
            <a:ext cx="5321400" cy="108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Daniel Chen, Tingyan Deng, Evelyn Fitzgerald</a:t>
            </a:r>
            <a:r>
              <a:rPr lang="en"/>
              <a:t>, Lijing Wang</a:t>
            </a:r>
            <a:endParaRPr/>
          </a:p>
          <a:p>
            <a:pPr indent="0" lvl="0" marL="0" rtl="0" algn="l">
              <a:lnSpc>
                <a:spcPct val="150000"/>
              </a:lnSpc>
              <a:spcBef>
                <a:spcPts val="0"/>
              </a:spcBef>
              <a:spcAft>
                <a:spcPts val="0"/>
              </a:spcAft>
              <a:buNone/>
            </a:pPr>
            <a:r>
              <a:rPr lang="en"/>
              <a:t>2021 Data Science for Social Good summer program</a:t>
            </a:r>
            <a:endParaRPr/>
          </a:p>
          <a:p>
            <a:pPr indent="0" lvl="0" marL="0" rtl="0" algn="l">
              <a:lnSpc>
                <a:spcPct val="150000"/>
              </a:lnSpc>
              <a:spcBef>
                <a:spcPts val="0"/>
              </a:spcBef>
              <a:spcAft>
                <a:spcPts val="0"/>
              </a:spcAft>
              <a:buClr>
                <a:srgbClr val="000000"/>
              </a:buClr>
              <a:buSzPts val="1100"/>
              <a:buFont typeface="Arial"/>
              <a:buNone/>
            </a:pPr>
            <a:r>
              <a:rPr lang="en"/>
              <a:t>Stanford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 upkeep condition and TrueSkill scores</a:t>
            </a:r>
            <a:endParaRPr/>
          </a:p>
        </p:txBody>
      </p:sp>
      <p:pic>
        <p:nvPicPr>
          <p:cNvPr id="160" name="Google Shape;160;p22"/>
          <p:cNvPicPr preferRelativeResize="0"/>
          <p:nvPr/>
        </p:nvPicPr>
        <p:blipFill>
          <a:blip r:embed="rId3">
            <a:alphaModFix/>
          </a:blip>
          <a:stretch>
            <a:fillRect/>
          </a:stretch>
        </p:blipFill>
        <p:spPr>
          <a:xfrm>
            <a:off x="429100" y="2967400"/>
            <a:ext cx="8198540" cy="1065775"/>
          </a:xfrm>
          <a:prstGeom prst="rect">
            <a:avLst/>
          </a:prstGeom>
          <a:noFill/>
          <a:ln>
            <a:noFill/>
          </a:ln>
        </p:spPr>
      </p:pic>
      <p:pic>
        <p:nvPicPr>
          <p:cNvPr id="161" name="Google Shape;161;p22"/>
          <p:cNvPicPr preferRelativeResize="0"/>
          <p:nvPr/>
        </p:nvPicPr>
        <p:blipFill>
          <a:blip r:embed="rId4">
            <a:alphaModFix/>
          </a:blip>
          <a:stretch>
            <a:fillRect/>
          </a:stretch>
        </p:blipFill>
        <p:spPr>
          <a:xfrm>
            <a:off x="472754" y="1513125"/>
            <a:ext cx="8198485" cy="1065763"/>
          </a:xfrm>
          <a:prstGeom prst="rect">
            <a:avLst/>
          </a:prstGeom>
          <a:noFill/>
          <a:ln>
            <a:noFill/>
          </a:ln>
        </p:spPr>
      </p:pic>
      <p:sp>
        <p:nvSpPr>
          <p:cNvPr id="162" name="Google Shape;162;p22"/>
          <p:cNvSpPr txBox="1"/>
          <p:nvPr/>
        </p:nvSpPr>
        <p:spPr>
          <a:xfrm>
            <a:off x="3547975" y="2571750"/>
            <a:ext cx="20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80000"/>
                </a:solidFill>
                <a:latin typeface="Source Sans Pro"/>
                <a:ea typeface="Source Sans Pro"/>
                <a:cs typeface="Source Sans Pro"/>
                <a:sym typeface="Source Sans Pro"/>
              </a:rPr>
              <a:t>                  Detroit</a:t>
            </a:r>
            <a:endParaRPr b="1">
              <a:solidFill>
                <a:srgbClr val="980000"/>
              </a:solidFill>
              <a:latin typeface="Source Sans Pro"/>
              <a:ea typeface="Source Sans Pro"/>
              <a:cs typeface="Source Sans Pro"/>
              <a:sym typeface="Source Sans Pro"/>
            </a:endParaRPr>
          </a:p>
        </p:txBody>
      </p:sp>
      <p:sp>
        <p:nvSpPr>
          <p:cNvPr id="163" name="Google Shape;163;p22"/>
          <p:cNvSpPr txBox="1"/>
          <p:nvPr/>
        </p:nvSpPr>
        <p:spPr>
          <a:xfrm>
            <a:off x="3547975" y="4121675"/>
            <a:ext cx="20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80000"/>
                </a:solidFill>
                <a:latin typeface="Source Sans Pro"/>
                <a:ea typeface="Source Sans Pro"/>
                <a:cs typeface="Source Sans Pro"/>
                <a:sym typeface="Source Sans Pro"/>
              </a:rPr>
              <a:t>                  Boston</a:t>
            </a:r>
            <a:endParaRPr b="1">
              <a:solidFill>
                <a:srgbClr val="980000"/>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 imbalance</a:t>
            </a:r>
            <a:endParaRPr/>
          </a:p>
        </p:txBody>
      </p:sp>
      <p:sp>
        <p:nvSpPr>
          <p:cNvPr id="169" name="Google Shape;16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3"/>
          <p:cNvPicPr preferRelativeResize="0"/>
          <p:nvPr/>
        </p:nvPicPr>
        <p:blipFill>
          <a:blip r:embed="rId3">
            <a:alphaModFix/>
          </a:blip>
          <a:stretch>
            <a:fillRect/>
          </a:stretch>
        </p:blipFill>
        <p:spPr>
          <a:xfrm>
            <a:off x="1605375" y="1302950"/>
            <a:ext cx="5933251" cy="3714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training data</a:t>
            </a:r>
            <a:endParaRPr/>
          </a:p>
        </p:txBody>
      </p:sp>
      <p:sp>
        <p:nvSpPr>
          <p:cNvPr id="176" name="Google Shape;17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24"/>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solidFill>
                  <a:srgbClr val="FF0000"/>
                </a:solidFill>
              </a:rPr>
              <a:t>2964 Boston</a:t>
            </a:r>
            <a:r>
              <a:rPr lang="en"/>
              <a:t> images, </a:t>
            </a:r>
            <a:r>
              <a:rPr lang="en">
                <a:solidFill>
                  <a:srgbClr val="0000FF"/>
                </a:solidFill>
              </a:rPr>
              <a:t>3995 Detroit</a:t>
            </a:r>
            <a:r>
              <a:rPr lang="en"/>
              <a:t> images</a:t>
            </a:r>
            <a:br>
              <a:rPr lang="en"/>
            </a:br>
            <a:endParaRPr/>
          </a:p>
          <a:p>
            <a:pPr indent="-355600" lvl="0" marL="457200" rtl="0" algn="l">
              <a:spcBef>
                <a:spcPts val="0"/>
              </a:spcBef>
              <a:spcAft>
                <a:spcPts val="0"/>
              </a:spcAft>
              <a:buSzPts val="2000"/>
              <a:buChar char="●"/>
            </a:pPr>
            <a:r>
              <a:rPr lang="en">
                <a:highlight>
                  <a:schemeClr val="lt1"/>
                </a:highlight>
              </a:rPr>
              <a:t>Each image has:</a:t>
            </a:r>
            <a:endParaRPr>
              <a:highlight>
                <a:schemeClr val="lt1"/>
              </a:highlight>
            </a:endParaRPr>
          </a:p>
          <a:p>
            <a:pPr indent="-342900" lvl="1" marL="914400" rtl="0" algn="l">
              <a:spcBef>
                <a:spcPts val="0"/>
              </a:spcBef>
              <a:spcAft>
                <a:spcPts val="0"/>
              </a:spcAft>
              <a:buSzPts val="1800"/>
              <a:buChar char="○"/>
            </a:pPr>
            <a:r>
              <a:rPr b="1" lang="en">
                <a:highlight>
                  <a:schemeClr val="lt1"/>
                </a:highlight>
              </a:rPr>
              <a:t>Discrete class</a:t>
            </a:r>
            <a:r>
              <a:rPr lang="en">
                <a:highlight>
                  <a:schemeClr val="lt1"/>
                </a:highlight>
              </a:rPr>
              <a:t> (0, 1, 2, or 3)</a:t>
            </a:r>
            <a:endParaRPr>
              <a:highlight>
                <a:schemeClr val="lt1"/>
              </a:highlight>
            </a:endParaRPr>
          </a:p>
          <a:p>
            <a:pPr indent="-342900" lvl="1" marL="914400" rtl="0" algn="l">
              <a:spcBef>
                <a:spcPts val="0"/>
              </a:spcBef>
              <a:spcAft>
                <a:spcPts val="0"/>
              </a:spcAft>
              <a:buSzPts val="1800"/>
              <a:buChar char="○"/>
            </a:pPr>
            <a:r>
              <a:rPr b="1" lang="en">
                <a:highlight>
                  <a:schemeClr val="lt1"/>
                </a:highlight>
              </a:rPr>
              <a:t>TrueSkill score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in building the model</a:t>
            </a:r>
            <a:endParaRPr/>
          </a:p>
        </p:txBody>
      </p:sp>
      <p:sp>
        <p:nvSpPr>
          <p:cNvPr id="183" name="Google Shape;18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25"/>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a:t>Regression vs Classification problem</a:t>
            </a:r>
            <a:br>
              <a:rPr lang="en"/>
            </a:br>
            <a:endParaRPr/>
          </a:p>
          <a:p>
            <a:pPr indent="-355600" lvl="0" marL="457200" rtl="0" algn="l">
              <a:spcBef>
                <a:spcPts val="0"/>
              </a:spcBef>
              <a:spcAft>
                <a:spcPts val="0"/>
              </a:spcAft>
              <a:buSzPts val="2000"/>
              <a:buAutoNum type="arabicPeriod"/>
            </a:pPr>
            <a:r>
              <a:rPr lang="en"/>
              <a:t>How to align TrueSkill scores across Boston and Detroit?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 c</a:t>
            </a:r>
            <a:r>
              <a:rPr lang="en"/>
              <a:t>lassification vs regression </a:t>
            </a:r>
            <a:endParaRPr/>
          </a:p>
        </p:txBody>
      </p:sp>
      <p:sp>
        <p:nvSpPr>
          <p:cNvPr id="190" name="Google Shape;190;p26"/>
          <p:cNvSpPr txBox="1"/>
          <p:nvPr>
            <p:ph idx="1" type="body"/>
          </p:nvPr>
        </p:nvSpPr>
        <p:spPr>
          <a:xfrm>
            <a:off x="388088" y="1469725"/>
            <a:ext cx="8367900" cy="341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rPr>
              <a:t>Originally, predict discrete upkeep classes</a:t>
            </a:r>
            <a:endParaRPr sz="1800">
              <a:solidFill>
                <a:srgbClr val="000000"/>
              </a:solidFill>
            </a:endParaRPr>
          </a:p>
          <a:p>
            <a:pPr indent="-342900" lvl="0" marL="457200" rtl="0" algn="l">
              <a:spcBef>
                <a:spcPts val="1200"/>
              </a:spcBef>
              <a:spcAft>
                <a:spcPts val="0"/>
              </a:spcAft>
              <a:buClr>
                <a:srgbClr val="000000"/>
              </a:buClr>
              <a:buSzPts val="1800"/>
              <a:buChar char="●"/>
            </a:pPr>
            <a:r>
              <a:rPr lang="en" sz="1800">
                <a:solidFill>
                  <a:srgbClr val="000000"/>
                </a:solidFill>
              </a:rPr>
              <a:t>are these classes interpretable?</a:t>
            </a:r>
            <a:endParaRPr sz="1800">
              <a:solidFill>
                <a:srgbClr val="000000"/>
              </a:solidFill>
            </a:endParaRPr>
          </a:p>
          <a:p>
            <a:pPr indent="0" lvl="0" marL="914400" rtl="0" algn="l">
              <a:spcBef>
                <a:spcPts val="1200"/>
              </a:spcBef>
              <a:spcAft>
                <a:spcPts val="0"/>
              </a:spcAft>
              <a:buNone/>
            </a:pPr>
            <a:r>
              <a:t/>
            </a:r>
            <a:endParaRPr sz="900">
              <a:solidFill>
                <a:srgbClr val="000000"/>
              </a:solidFill>
            </a:endParaRPr>
          </a:p>
          <a:p>
            <a:pPr indent="457200" lvl="0" marL="0" rtl="0" algn="l">
              <a:spcBef>
                <a:spcPts val="0"/>
              </a:spcBef>
              <a:spcAft>
                <a:spcPts val="1200"/>
              </a:spcAft>
              <a:buNone/>
            </a:pPr>
            <a:r>
              <a:rPr lang="en" sz="1800">
                <a:solidFill>
                  <a:srgbClr val="000000"/>
                </a:solidFill>
              </a:rPr>
              <a:t>     class 0                                                    class 1                                                     class 2</a:t>
            </a:r>
            <a:endParaRPr/>
          </a:p>
        </p:txBody>
      </p:sp>
      <p:pic>
        <p:nvPicPr>
          <p:cNvPr id="191" name="Google Shape;191;p26"/>
          <p:cNvPicPr preferRelativeResize="0"/>
          <p:nvPr/>
        </p:nvPicPr>
        <p:blipFill>
          <a:blip r:embed="rId3">
            <a:alphaModFix/>
          </a:blip>
          <a:stretch>
            <a:fillRect/>
          </a:stretch>
        </p:blipFill>
        <p:spPr>
          <a:xfrm>
            <a:off x="245063" y="2911650"/>
            <a:ext cx="2747775" cy="1831841"/>
          </a:xfrm>
          <a:prstGeom prst="rect">
            <a:avLst/>
          </a:prstGeom>
          <a:noFill/>
          <a:ln>
            <a:noFill/>
          </a:ln>
        </p:spPr>
      </p:pic>
      <p:pic>
        <p:nvPicPr>
          <p:cNvPr id="192" name="Google Shape;192;p26"/>
          <p:cNvPicPr preferRelativeResize="0"/>
          <p:nvPr/>
        </p:nvPicPr>
        <p:blipFill>
          <a:blip r:embed="rId4">
            <a:alphaModFix/>
          </a:blip>
          <a:stretch>
            <a:fillRect/>
          </a:stretch>
        </p:blipFill>
        <p:spPr>
          <a:xfrm>
            <a:off x="3198138" y="2911650"/>
            <a:ext cx="2747775" cy="1831850"/>
          </a:xfrm>
          <a:prstGeom prst="rect">
            <a:avLst/>
          </a:prstGeom>
          <a:noFill/>
          <a:ln>
            <a:noFill/>
          </a:ln>
        </p:spPr>
      </p:pic>
      <p:pic>
        <p:nvPicPr>
          <p:cNvPr id="193" name="Google Shape;193;p26"/>
          <p:cNvPicPr preferRelativeResize="0"/>
          <p:nvPr/>
        </p:nvPicPr>
        <p:blipFill>
          <a:blip r:embed="rId5">
            <a:alphaModFix/>
          </a:blip>
          <a:stretch>
            <a:fillRect/>
          </a:stretch>
        </p:blipFill>
        <p:spPr>
          <a:xfrm>
            <a:off x="6273363" y="2911650"/>
            <a:ext cx="2747775" cy="1831841"/>
          </a:xfrm>
          <a:prstGeom prst="rect">
            <a:avLst/>
          </a:prstGeom>
          <a:noFill/>
          <a:ln>
            <a:noFill/>
          </a:ln>
        </p:spPr>
      </p:pic>
      <p:sp>
        <p:nvSpPr>
          <p:cNvPr id="194" name="Google Shape;19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TrueSkill scores derived from image comparisons</a:t>
            </a:r>
            <a:endParaRPr/>
          </a:p>
          <a:p>
            <a:pPr indent="-342900" lvl="1" marL="914400" rtl="0" algn="l">
              <a:spcBef>
                <a:spcPts val="0"/>
              </a:spcBef>
              <a:spcAft>
                <a:spcPts val="0"/>
              </a:spcAft>
              <a:buSzPts val="1800"/>
              <a:buChar char="○"/>
            </a:pPr>
            <a:r>
              <a:rPr lang="en"/>
              <a:t>Comparisons are done </a:t>
            </a:r>
            <a:r>
              <a:rPr lang="en" u="sng"/>
              <a:t>within</a:t>
            </a:r>
            <a:r>
              <a:rPr lang="en"/>
              <a:t> each city</a:t>
            </a:r>
            <a:endParaRPr/>
          </a:p>
          <a:p>
            <a:pPr indent="-342900" lvl="1" marL="914400" rtl="0" algn="l">
              <a:spcBef>
                <a:spcPts val="0"/>
              </a:spcBef>
              <a:spcAft>
                <a:spcPts val="0"/>
              </a:spcAft>
              <a:buSzPts val="1800"/>
              <a:buChar char="○"/>
            </a:pPr>
            <a:r>
              <a:rPr lang="en"/>
              <a:t>TrueSkill score on different scale for each city</a:t>
            </a:r>
            <a:endParaRPr/>
          </a:p>
          <a:p>
            <a:pPr indent="-342900" lvl="2" marL="1371600" rtl="0" algn="l">
              <a:spcBef>
                <a:spcPts val="0"/>
              </a:spcBef>
              <a:spcAft>
                <a:spcPts val="0"/>
              </a:spcAft>
              <a:buSzPts val="1800"/>
              <a:buChar char="■"/>
            </a:pPr>
            <a:r>
              <a:rPr lang="en"/>
              <a:t>25 in Detroit ≠ 25 in Boston</a:t>
            </a:r>
            <a:br>
              <a:rPr lang="en"/>
            </a:br>
            <a:endParaRPr/>
          </a:p>
          <a:p>
            <a:pPr indent="-355600" lvl="0" marL="457200" rtl="0" algn="l">
              <a:spcBef>
                <a:spcPts val="0"/>
              </a:spcBef>
              <a:spcAft>
                <a:spcPts val="0"/>
              </a:spcAft>
              <a:buSzPts val="2000"/>
              <a:buChar char="●"/>
            </a:pPr>
            <a:r>
              <a:rPr lang="en"/>
              <a:t>In order to train model with both cities:</a:t>
            </a:r>
            <a:endParaRPr/>
          </a:p>
          <a:p>
            <a:pPr indent="-342900" lvl="1" marL="914400" rtl="0" algn="l">
              <a:spcBef>
                <a:spcPts val="0"/>
              </a:spcBef>
              <a:spcAft>
                <a:spcPts val="0"/>
              </a:spcAft>
              <a:buSzPts val="1800"/>
              <a:buChar char="○"/>
            </a:pPr>
            <a:r>
              <a:rPr lang="en"/>
              <a:t>Need to have all TrueSkill scores at same scale</a:t>
            </a:r>
            <a:endParaRPr/>
          </a:p>
        </p:txBody>
      </p:sp>
      <p:sp>
        <p:nvSpPr>
          <p:cNvPr id="200" name="Google Shape;200;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 scores across multiple cities </a:t>
            </a:r>
            <a:endParaRPr/>
          </a:p>
        </p:txBody>
      </p:sp>
      <p:sp>
        <p:nvSpPr>
          <p:cNvPr id="201" name="Google Shape;20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idx="1" type="body"/>
          </p:nvPr>
        </p:nvSpPr>
        <p:spPr>
          <a:xfrm>
            <a:off x="311725" y="1393525"/>
            <a:ext cx="8367900" cy="34107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lang="en"/>
              <a:t>Important note: </a:t>
            </a:r>
            <a:r>
              <a:rPr lang="en" u="sng"/>
              <a:t>class</a:t>
            </a:r>
            <a:r>
              <a:rPr lang="en"/>
              <a:t> labels qualitatively same across cities</a:t>
            </a:r>
            <a:endParaRPr/>
          </a:p>
          <a:p>
            <a:pPr indent="-355600" lvl="0" marL="457200" rtl="0" algn="l">
              <a:spcBef>
                <a:spcPts val="1000"/>
              </a:spcBef>
              <a:spcAft>
                <a:spcPts val="0"/>
              </a:spcAft>
              <a:buSzPts val="2000"/>
              <a:buChar char="●"/>
            </a:pPr>
            <a:r>
              <a:rPr lang="en"/>
              <a:t>Solution: transform TrueSkill scores by aligning </a:t>
            </a:r>
            <a:r>
              <a:rPr lang="en" u="sng"/>
              <a:t>boundary</a:t>
            </a:r>
            <a:r>
              <a:rPr lang="en"/>
              <a:t> of classes</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br>
              <a:rPr lang="en"/>
            </a:br>
            <a:endParaRPr/>
          </a:p>
          <a:p>
            <a:pPr indent="0" lvl="0" marL="0" rtl="0" algn="l">
              <a:spcBef>
                <a:spcPts val="1200"/>
              </a:spcBef>
              <a:spcAft>
                <a:spcPts val="0"/>
              </a:spcAft>
              <a:buNone/>
            </a:pPr>
            <a:r>
              <a:t/>
            </a:r>
            <a:endParaRPr/>
          </a:p>
          <a:p>
            <a:pPr indent="-355600" lvl="0" marL="457200" rtl="0" algn="l">
              <a:spcBef>
                <a:spcPts val="1200"/>
              </a:spcBef>
              <a:spcAft>
                <a:spcPts val="0"/>
              </a:spcAft>
              <a:buSzPts val="2000"/>
              <a:buChar char="●"/>
            </a:pPr>
            <a:r>
              <a:rPr lang="en"/>
              <a:t>Using this method, piecewise linear transformation on TrueSkill</a:t>
            </a:r>
            <a:endParaRPr/>
          </a:p>
        </p:txBody>
      </p:sp>
      <p:sp>
        <p:nvSpPr>
          <p:cNvPr id="207" name="Google Shape;207;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Score alignment solution</a:t>
            </a:r>
            <a:endParaRPr/>
          </a:p>
        </p:txBody>
      </p:sp>
      <p:sp>
        <p:nvSpPr>
          <p:cNvPr id="208" name="Google Shape;20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28"/>
          <p:cNvPicPr preferRelativeResize="0"/>
          <p:nvPr/>
        </p:nvPicPr>
        <p:blipFill>
          <a:blip r:embed="rId3">
            <a:alphaModFix/>
          </a:blip>
          <a:stretch>
            <a:fillRect/>
          </a:stretch>
        </p:blipFill>
        <p:spPr>
          <a:xfrm>
            <a:off x="2243700" y="2238925"/>
            <a:ext cx="4199450" cy="2054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architecture</a:t>
            </a:r>
            <a:endParaRPr/>
          </a:p>
        </p:txBody>
      </p:sp>
      <p:sp>
        <p:nvSpPr>
          <p:cNvPr id="215" name="Google Shape;21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6" name="Google Shape;216;p29"/>
          <p:cNvPicPr preferRelativeResize="0"/>
          <p:nvPr/>
        </p:nvPicPr>
        <p:blipFill>
          <a:blip r:embed="rId3">
            <a:alphaModFix/>
          </a:blip>
          <a:stretch>
            <a:fillRect/>
          </a:stretch>
        </p:blipFill>
        <p:spPr>
          <a:xfrm>
            <a:off x="168700" y="1694900"/>
            <a:ext cx="8806576" cy="2278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regression and </a:t>
            </a:r>
            <a:r>
              <a:rPr lang="en"/>
              <a:t>classification</a:t>
            </a:r>
            <a:endParaRPr/>
          </a:p>
        </p:txBody>
      </p:sp>
      <p:sp>
        <p:nvSpPr>
          <p:cNvPr id="222" name="Google Shape;222;p30"/>
          <p:cNvSpPr txBox="1"/>
          <p:nvPr/>
        </p:nvSpPr>
        <p:spPr>
          <a:xfrm>
            <a:off x="2942425" y="4263025"/>
            <a:ext cx="325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R</a:t>
            </a:r>
            <a:r>
              <a:rPr baseline="30000" lang="en">
                <a:latin typeface="Source Sans Pro"/>
                <a:ea typeface="Source Sans Pro"/>
                <a:cs typeface="Source Sans Pro"/>
                <a:sym typeface="Source Sans Pro"/>
              </a:rPr>
              <a:t>2</a:t>
            </a:r>
            <a:r>
              <a:rPr lang="en">
                <a:latin typeface="Source Sans Pro"/>
                <a:ea typeface="Source Sans Pro"/>
                <a:cs typeface="Source Sans Pro"/>
                <a:sym typeface="Source Sans Pro"/>
              </a:rPr>
              <a:t> = 0.484, MSE = 4.487</a:t>
            </a:r>
            <a:endParaRPr>
              <a:latin typeface="Source Sans Pro"/>
              <a:ea typeface="Source Sans Pro"/>
              <a:cs typeface="Source Sans Pro"/>
              <a:sym typeface="Source Sans Pro"/>
            </a:endParaRPr>
          </a:p>
        </p:txBody>
      </p:sp>
      <p:sp>
        <p:nvSpPr>
          <p:cNvPr id="223" name="Google Shape;22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30"/>
          <p:cNvPicPr preferRelativeResize="0"/>
          <p:nvPr/>
        </p:nvPicPr>
        <p:blipFill>
          <a:blip r:embed="rId3">
            <a:alphaModFix/>
          </a:blip>
          <a:stretch>
            <a:fillRect/>
          </a:stretch>
        </p:blipFill>
        <p:spPr>
          <a:xfrm>
            <a:off x="2595575" y="1615075"/>
            <a:ext cx="3952875" cy="264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regression and </a:t>
            </a:r>
            <a:r>
              <a:rPr lang="en"/>
              <a:t>classification</a:t>
            </a:r>
            <a:endParaRPr/>
          </a:p>
        </p:txBody>
      </p:sp>
      <p:sp>
        <p:nvSpPr>
          <p:cNvPr id="230" name="Google Shape;230;p31"/>
          <p:cNvSpPr txBox="1"/>
          <p:nvPr/>
        </p:nvSpPr>
        <p:spPr>
          <a:xfrm>
            <a:off x="2942425" y="4263025"/>
            <a:ext cx="325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R</a:t>
            </a:r>
            <a:r>
              <a:rPr baseline="30000" lang="en">
                <a:latin typeface="Source Sans Pro"/>
                <a:ea typeface="Source Sans Pro"/>
                <a:cs typeface="Source Sans Pro"/>
                <a:sym typeface="Source Sans Pro"/>
              </a:rPr>
              <a:t>2</a:t>
            </a:r>
            <a:r>
              <a:rPr lang="en">
                <a:latin typeface="Source Sans Pro"/>
                <a:ea typeface="Source Sans Pro"/>
                <a:cs typeface="Source Sans Pro"/>
                <a:sym typeface="Source Sans Pro"/>
              </a:rPr>
              <a:t> = 0.484, MSE = 4.487</a:t>
            </a:r>
            <a:endParaRPr>
              <a:latin typeface="Source Sans Pro"/>
              <a:ea typeface="Source Sans Pro"/>
              <a:cs typeface="Source Sans Pro"/>
              <a:sym typeface="Source Sans Pro"/>
            </a:endParaRPr>
          </a:p>
        </p:txBody>
      </p:sp>
      <p:sp>
        <p:nvSpPr>
          <p:cNvPr id="231" name="Google Shape;23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31"/>
          <p:cNvPicPr preferRelativeResize="0"/>
          <p:nvPr/>
        </p:nvPicPr>
        <p:blipFill>
          <a:blip r:embed="rId3">
            <a:alphaModFix/>
          </a:blip>
          <a:stretch>
            <a:fillRect/>
          </a:stretch>
        </p:blipFill>
        <p:spPr>
          <a:xfrm>
            <a:off x="2595575" y="1615075"/>
            <a:ext cx="3952875" cy="2647950"/>
          </a:xfrm>
          <a:prstGeom prst="rect">
            <a:avLst/>
          </a:prstGeom>
          <a:noFill/>
          <a:ln>
            <a:noFill/>
          </a:ln>
        </p:spPr>
      </p:pic>
      <p:pic>
        <p:nvPicPr>
          <p:cNvPr id="233" name="Google Shape;233;p31"/>
          <p:cNvPicPr preferRelativeResize="0"/>
          <p:nvPr/>
        </p:nvPicPr>
        <p:blipFill>
          <a:blip r:embed="rId4">
            <a:alphaModFix/>
          </a:blip>
          <a:stretch>
            <a:fillRect/>
          </a:stretch>
        </p:blipFill>
        <p:spPr>
          <a:xfrm>
            <a:off x="2595438" y="1615085"/>
            <a:ext cx="3952875" cy="26479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team</a:t>
            </a:r>
            <a:endParaRPr/>
          </a:p>
        </p:txBody>
      </p:sp>
      <p:pic>
        <p:nvPicPr>
          <p:cNvPr id="72" name="Google Shape;72;p14"/>
          <p:cNvPicPr preferRelativeResize="0"/>
          <p:nvPr/>
        </p:nvPicPr>
        <p:blipFill rotWithShape="1">
          <a:blip r:embed="rId3">
            <a:alphaModFix/>
          </a:blip>
          <a:srcRect b="2936" l="22769" r="16832" t="2936"/>
          <a:stretch/>
        </p:blipFill>
        <p:spPr>
          <a:xfrm>
            <a:off x="5615471" y="1642225"/>
            <a:ext cx="1352700" cy="1389900"/>
          </a:xfrm>
          <a:prstGeom prst="ellipse">
            <a:avLst/>
          </a:prstGeom>
          <a:noFill/>
          <a:ln>
            <a:noFill/>
          </a:ln>
        </p:spPr>
      </p:pic>
      <p:sp>
        <p:nvSpPr>
          <p:cNvPr id="73" name="Google Shape;73;p14"/>
          <p:cNvSpPr txBox="1"/>
          <p:nvPr/>
        </p:nvSpPr>
        <p:spPr>
          <a:xfrm>
            <a:off x="5257930" y="3089275"/>
            <a:ext cx="2115300" cy="1454700"/>
          </a:xfrm>
          <a:prstGeom prst="rect">
            <a:avLst/>
          </a:prstGeom>
          <a:noFill/>
          <a:ln>
            <a:noFill/>
          </a:ln>
        </p:spPr>
        <p:txBody>
          <a:bodyPr anchorCtr="0" anchor="t" bIns="91425" lIns="91425" spcFirstLastPara="1" rIns="91425" wrap="square" tIns="91425">
            <a:spAutoFit/>
          </a:bodyPr>
          <a:lstStyle/>
          <a:p>
            <a:pPr indent="0" lvl="0" marL="0" rtl="0" algn="ctr">
              <a:spcBef>
                <a:spcPts val="1300"/>
              </a:spcBef>
              <a:spcAft>
                <a:spcPts val="0"/>
              </a:spcAft>
              <a:buNone/>
            </a:pPr>
            <a:r>
              <a:rPr b="1" lang="en" sz="1300">
                <a:solidFill>
                  <a:srgbClr val="000000"/>
                </a:solidFill>
                <a:highlight>
                  <a:srgbClr val="FFFFFF"/>
                </a:highlight>
                <a:latin typeface="Source Sans Pro"/>
                <a:ea typeface="Source Sans Pro"/>
                <a:cs typeface="Source Sans Pro"/>
                <a:sym typeface="Source Sans Pro"/>
              </a:rPr>
              <a:t>Lijing Wang</a:t>
            </a:r>
            <a:endParaRPr b="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i="1" lang="en" sz="1300">
                <a:solidFill>
                  <a:srgbClr val="000000"/>
                </a:solidFill>
                <a:highlight>
                  <a:srgbClr val="FFFFFF"/>
                </a:highlight>
                <a:latin typeface="Source Sans Pro"/>
                <a:ea typeface="Source Sans Pro"/>
                <a:cs typeface="Source Sans Pro"/>
                <a:sym typeface="Source Sans Pro"/>
              </a:rPr>
              <a:t>Technical mentor</a:t>
            </a:r>
            <a:endParaRPr i="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lang="en" sz="1200">
                <a:highlight>
                  <a:srgbClr val="FFFFFF"/>
                </a:highlight>
                <a:latin typeface="Source Sans Pro"/>
                <a:ea typeface="Source Sans Pro"/>
                <a:cs typeface="Source Sans Pro"/>
                <a:sym typeface="Source Sans Pro"/>
              </a:rPr>
              <a:t>PhD student</a:t>
            </a:r>
            <a:endParaRPr sz="1200">
              <a:highlight>
                <a:srgbClr val="FFFFFF"/>
              </a:highlight>
              <a:latin typeface="Source Sans Pro"/>
              <a:ea typeface="Source Sans Pro"/>
              <a:cs typeface="Source Sans Pro"/>
              <a:sym typeface="Source Sans Pro"/>
            </a:endParaRPr>
          </a:p>
          <a:p>
            <a:pPr indent="0" lvl="0" marL="0" rtl="0" algn="ctr">
              <a:spcBef>
                <a:spcPts val="1300"/>
              </a:spcBef>
              <a:spcAft>
                <a:spcPts val="600"/>
              </a:spcAft>
              <a:buNone/>
            </a:pPr>
            <a:r>
              <a:rPr lang="en" sz="1200">
                <a:highlight>
                  <a:srgbClr val="FFFFFF"/>
                </a:highlight>
                <a:latin typeface="Source Sans Pro"/>
                <a:ea typeface="Source Sans Pro"/>
                <a:cs typeface="Source Sans Pro"/>
                <a:sym typeface="Source Sans Pro"/>
              </a:rPr>
              <a:t>Stanford University</a:t>
            </a:r>
            <a:endParaRPr sz="1200">
              <a:highlight>
                <a:srgbClr val="FFFFFF"/>
              </a:highlight>
              <a:latin typeface="Source Sans Pro"/>
              <a:ea typeface="Source Sans Pro"/>
              <a:cs typeface="Source Sans Pro"/>
              <a:sym typeface="Source Sans Pro"/>
            </a:endParaRPr>
          </a:p>
        </p:txBody>
      </p:sp>
      <p:pic>
        <p:nvPicPr>
          <p:cNvPr id="74" name="Google Shape;74;p14"/>
          <p:cNvPicPr preferRelativeResize="0"/>
          <p:nvPr/>
        </p:nvPicPr>
        <p:blipFill>
          <a:blip r:embed="rId4">
            <a:alphaModFix/>
          </a:blip>
          <a:stretch>
            <a:fillRect/>
          </a:stretch>
        </p:blipFill>
        <p:spPr>
          <a:xfrm>
            <a:off x="7377530" y="1628575"/>
            <a:ext cx="1389900" cy="1389900"/>
          </a:xfrm>
          <a:prstGeom prst="ellipse">
            <a:avLst/>
          </a:prstGeom>
          <a:noFill/>
          <a:ln>
            <a:noFill/>
          </a:ln>
        </p:spPr>
      </p:pic>
      <p:sp>
        <p:nvSpPr>
          <p:cNvPr id="75" name="Google Shape;75;p14"/>
          <p:cNvSpPr txBox="1"/>
          <p:nvPr/>
        </p:nvSpPr>
        <p:spPr>
          <a:xfrm>
            <a:off x="7045730" y="3089275"/>
            <a:ext cx="2115300" cy="1454700"/>
          </a:xfrm>
          <a:prstGeom prst="rect">
            <a:avLst/>
          </a:prstGeom>
          <a:noFill/>
          <a:ln>
            <a:noFill/>
          </a:ln>
        </p:spPr>
        <p:txBody>
          <a:bodyPr anchorCtr="0" anchor="t" bIns="91425" lIns="91425" spcFirstLastPara="1" rIns="91425" wrap="square" tIns="91425">
            <a:spAutoFit/>
          </a:bodyPr>
          <a:lstStyle/>
          <a:p>
            <a:pPr indent="0" lvl="0" marL="0" rtl="0" algn="ctr">
              <a:spcBef>
                <a:spcPts val="1300"/>
              </a:spcBef>
              <a:spcAft>
                <a:spcPts val="0"/>
              </a:spcAft>
              <a:buNone/>
            </a:pPr>
            <a:r>
              <a:rPr b="1" lang="en" sz="1300">
                <a:solidFill>
                  <a:srgbClr val="000000"/>
                </a:solidFill>
                <a:highlight>
                  <a:srgbClr val="FFFFFF"/>
                </a:highlight>
                <a:latin typeface="Source Sans Pro"/>
                <a:ea typeface="Source Sans Pro"/>
                <a:cs typeface="Source Sans Pro"/>
                <a:sym typeface="Source Sans Pro"/>
              </a:rPr>
              <a:t>Jackie Hwang</a:t>
            </a:r>
            <a:endParaRPr b="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i="1" lang="en" sz="1300">
                <a:solidFill>
                  <a:srgbClr val="000000"/>
                </a:solidFill>
                <a:highlight>
                  <a:srgbClr val="FFFFFF"/>
                </a:highlight>
                <a:latin typeface="Source Sans Pro"/>
                <a:ea typeface="Source Sans Pro"/>
                <a:cs typeface="Source Sans Pro"/>
                <a:sym typeface="Source Sans Pro"/>
              </a:rPr>
              <a:t>Faculty mentor</a:t>
            </a:r>
            <a:endParaRPr i="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lang="en" sz="1200">
                <a:highlight>
                  <a:srgbClr val="FFFFFF"/>
                </a:highlight>
                <a:latin typeface="Source Sans Pro"/>
                <a:ea typeface="Source Sans Pro"/>
                <a:cs typeface="Source Sans Pro"/>
                <a:sym typeface="Source Sans Pro"/>
              </a:rPr>
              <a:t>Professor in Sociology</a:t>
            </a:r>
            <a:endParaRPr sz="1200">
              <a:highlight>
                <a:srgbClr val="FFFFFF"/>
              </a:highlight>
              <a:latin typeface="Source Sans Pro"/>
              <a:ea typeface="Source Sans Pro"/>
              <a:cs typeface="Source Sans Pro"/>
              <a:sym typeface="Source Sans Pro"/>
            </a:endParaRPr>
          </a:p>
          <a:p>
            <a:pPr indent="0" lvl="0" marL="0" rtl="0" algn="ctr">
              <a:spcBef>
                <a:spcPts val="1300"/>
              </a:spcBef>
              <a:spcAft>
                <a:spcPts val="600"/>
              </a:spcAft>
              <a:buNone/>
            </a:pPr>
            <a:r>
              <a:rPr lang="en" sz="1200">
                <a:highlight>
                  <a:srgbClr val="FFFFFF"/>
                </a:highlight>
                <a:latin typeface="Source Sans Pro"/>
                <a:ea typeface="Source Sans Pro"/>
                <a:cs typeface="Source Sans Pro"/>
                <a:sym typeface="Source Sans Pro"/>
              </a:rPr>
              <a:t>Stanford University</a:t>
            </a:r>
            <a:endParaRPr i="1" sz="1200">
              <a:highlight>
                <a:srgbClr val="FFFFFF"/>
              </a:highlight>
              <a:latin typeface="Source Sans Pro"/>
              <a:ea typeface="Source Sans Pro"/>
              <a:cs typeface="Source Sans Pro"/>
              <a:sym typeface="Source Sans Pro"/>
            </a:endParaRPr>
          </a:p>
        </p:txBody>
      </p:sp>
      <p:sp>
        <p:nvSpPr>
          <p:cNvPr id="76" name="Google Shape;76;p14"/>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nvSpPr>
        <p:spPr>
          <a:xfrm>
            <a:off x="3543355" y="3089275"/>
            <a:ext cx="2115300" cy="1454700"/>
          </a:xfrm>
          <a:prstGeom prst="rect">
            <a:avLst/>
          </a:prstGeom>
          <a:noFill/>
          <a:ln>
            <a:noFill/>
          </a:ln>
        </p:spPr>
        <p:txBody>
          <a:bodyPr anchorCtr="0" anchor="t" bIns="91425" lIns="91425" spcFirstLastPara="1" rIns="91425" wrap="square" tIns="91425">
            <a:spAutoFit/>
          </a:bodyPr>
          <a:lstStyle/>
          <a:p>
            <a:pPr indent="0" lvl="0" marL="0" rtl="0" algn="ctr">
              <a:spcBef>
                <a:spcPts val="1300"/>
              </a:spcBef>
              <a:spcAft>
                <a:spcPts val="0"/>
              </a:spcAft>
              <a:buNone/>
            </a:pPr>
            <a:r>
              <a:rPr b="1" lang="en" sz="1300">
                <a:highlight>
                  <a:srgbClr val="FFFFFF"/>
                </a:highlight>
                <a:latin typeface="Source Sans Pro"/>
                <a:ea typeface="Source Sans Pro"/>
                <a:cs typeface="Source Sans Pro"/>
                <a:sym typeface="Source Sans Pro"/>
              </a:rPr>
              <a:t>Evelyn Fitzgerald</a:t>
            </a:r>
            <a:endParaRPr b="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i="1" lang="en" sz="1300">
                <a:highlight>
                  <a:schemeClr val="lt1"/>
                </a:highlight>
                <a:latin typeface="Source Sans Pro"/>
                <a:ea typeface="Source Sans Pro"/>
                <a:cs typeface="Source Sans Pro"/>
                <a:sym typeface="Source Sans Pro"/>
              </a:rPr>
              <a:t>DSSG fellow</a:t>
            </a:r>
            <a:endParaRPr i="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lang="en" sz="1200">
                <a:highlight>
                  <a:srgbClr val="FFFFFF"/>
                </a:highlight>
                <a:latin typeface="Source Sans Pro"/>
                <a:ea typeface="Source Sans Pro"/>
                <a:cs typeface="Source Sans Pro"/>
                <a:sym typeface="Source Sans Pro"/>
              </a:rPr>
              <a:t>MEng</a:t>
            </a:r>
            <a:r>
              <a:rPr lang="en" sz="1200">
                <a:highlight>
                  <a:srgbClr val="FFFFFF"/>
                </a:highlight>
                <a:latin typeface="Source Sans Pro"/>
                <a:ea typeface="Source Sans Pro"/>
                <a:cs typeface="Source Sans Pro"/>
                <a:sym typeface="Source Sans Pro"/>
              </a:rPr>
              <a:t> recent graduate</a:t>
            </a:r>
            <a:endParaRPr sz="1200">
              <a:highlight>
                <a:srgbClr val="FFFFFF"/>
              </a:highlight>
              <a:latin typeface="Source Sans Pro"/>
              <a:ea typeface="Source Sans Pro"/>
              <a:cs typeface="Source Sans Pro"/>
              <a:sym typeface="Source Sans Pro"/>
            </a:endParaRPr>
          </a:p>
          <a:p>
            <a:pPr indent="0" lvl="0" marL="0" rtl="0" algn="ctr">
              <a:spcBef>
                <a:spcPts val="1300"/>
              </a:spcBef>
              <a:spcAft>
                <a:spcPts val="600"/>
              </a:spcAft>
              <a:buNone/>
            </a:pPr>
            <a:r>
              <a:rPr lang="en" sz="1200">
                <a:highlight>
                  <a:srgbClr val="FFFFFF"/>
                </a:highlight>
                <a:latin typeface="Source Sans Pro"/>
                <a:ea typeface="Source Sans Pro"/>
                <a:cs typeface="Source Sans Pro"/>
                <a:sym typeface="Source Sans Pro"/>
              </a:rPr>
              <a:t>Cornell University</a:t>
            </a:r>
            <a:endParaRPr sz="1200">
              <a:highlight>
                <a:srgbClr val="FFFFFF"/>
              </a:highlight>
              <a:latin typeface="Source Sans Pro"/>
              <a:ea typeface="Source Sans Pro"/>
              <a:cs typeface="Source Sans Pro"/>
              <a:sym typeface="Source Sans Pro"/>
            </a:endParaRPr>
          </a:p>
        </p:txBody>
      </p:sp>
      <p:sp>
        <p:nvSpPr>
          <p:cNvPr id="78" name="Google Shape;78;p14"/>
          <p:cNvSpPr txBox="1"/>
          <p:nvPr/>
        </p:nvSpPr>
        <p:spPr>
          <a:xfrm>
            <a:off x="1745980" y="3089275"/>
            <a:ext cx="2115300" cy="1454700"/>
          </a:xfrm>
          <a:prstGeom prst="rect">
            <a:avLst/>
          </a:prstGeom>
          <a:noFill/>
          <a:ln>
            <a:noFill/>
          </a:ln>
        </p:spPr>
        <p:txBody>
          <a:bodyPr anchorCtr="0" anchor="t" bIns="91425" lIns="91425" spcFirstLastPara="1" rIns="91425" wrap="square" tIns="91425">
            <a:spAutoFit/>
          </a:bodyPr>
          <a:lstStyle/>
          <a:p>
            <a:pPr indent="0" lvl="0" marL="0" rtl="0" algn="ctr">
              <a:spcBef>
                <a:spcPts val="1300"/>
              </a:spcBef>
              <a:spcAft>
                <a:spcPts val="0"/>
              </a:spcAft>
              <a:buNone/>
            </a:pPr>
            <a:r>
              <a:rPr b="1" lang="en" sz="1300">
                <a:highlight>
                  <a:srgbClr val="FFFFFF"/>
                </a:highlight>
                <a:latin typeface="Source Sans Pro"/>
                <a:ea typeface="Source Sans Pro"/>
                <a:cs typeface="Source Sans Pro"/>
                <a:sym typeface="Source Sans Pro"/>
              </a:rPr>
              <a:t>Tingyan Deng</a:t>
            </a:r>
            <a:endParaRPr b="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i="1" lang="en" sz="1300">
                <a:highlight>
                  <a:schemeClr val="lt1"/>
                </a:highlight>
                <a:latin typeface="Source Sans Pro"/>
                <a:ea typeface="Source Sans Pro"/>
                <a:cs typeface="Source Sans Pro"/>
                <a:sym typeface="Source Sans Pro"/>
              </a:rPr>
              <a:t>DSSG fellow</a:t>
            </a:r>
            <a:endParaRPr i="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lang="en" sz="1200">
                <a:highlight>
                  <a:srgbClr val="FFFFFF"/>
                </a:highlight>
                <a:latin typeface="Source Sans Pro"/>
                <a:ea typeface="Source Sans Pro"/>
                <a:cs typeface="Source Sans Pro"/>
                <a:sym typeface="Source Sans Pro"/>
              </a:rPr>
              <a:t>Undergraduate</a:t>
            </a:r>
            <a:r>
              <a:rPr lang="en" sz="1200">
                <a:highlight>
                  <a:srgbClr val="FFFFFF"/>
                </a:highlight>
                <a:latin typeface="Source Sans Pro"/>
                <a:ea typeface="Source Sans Pro"/>
                <a:cs typeface="Source Sans Pro"/>
                <a:sym typeface="Source Sans Pro"/>
              </a:rPr>
              <a:t> student</a:t>
            </a:r>
            <a:endParaRPr sz="1200">
              <a:highlight>
                <a:srgbClr val="FFFFFF"/>
              </a:highlight>
              <a:latin typeface="Source Sans Pro"/>
              <a:ea typeface="Source Sans Pro"/>
              <a:cs typeface="Source Sans Pro"/>
              <a:sym typeface="Source Sans Pro"/>
            </a:endParaRPr>
          </a:p>
          <a:p>
            <a:pPr indent="0" lvl="0" marL="0" rtl="0" algn="ctr">
              <a:spcBef>
                <a:spcPts val="1300"/>
              </a:spcBef>
              <a:spcAft>
                <a:spcPts val="600"/>
              </a:spcAft>
              <a:buNone/>
            </a:pPr>
            <a:r>
              <a:rPr lang="en" sz="1200">
                <a:highlight>
                  <a:srgbClr val="FFFFFF"/>
                </a:highlight>
                <a:latin typeface="Source Sans Pro"/>
                <a:ea typeface="Source Sans Pro"/>
                <a:cs typeface="Source Sans Pro"/>
                <a:sym typeface="Source Sans Pro"/>
              </a:rPr>
              <a:t>Vanderbilt University</a:t>
            </a:r>
            <a:endParaRPr sz="1200">
              <a:highlight>
                <a:srgbClr val="FFFFFF"/>
              </a:highlight>
              <a:latin typeface="Source Sans Pro"/>
              <a:ea typeface="Source Sans Pro"/>
              <a:cs typeface="Source Sans Pro"/>
              <a:sym typeface="Source Sans Pro"/>
            </a:endParaRPr>
          </a:p>
        </p:txBody>
      </p:sp>
      <p:sp>
        <p:nvSpPr>
          <p:cNvPr id="79" name="Google Shape;79;p14"/>
          <p:cNvSpPr txBox="1"/>
          <p:nvPr/>
        </p:nvSpPr>
        <p:spPr>
          <a:xfrm>
            <a:off x="40980" y="3089275"/>
            <a:ext cx="2115300" cy="1454700"/>
          </a:xfrm>
          <a:prstGeom prst="rect">
            <a:avLst/>
          </a:prstGeom>
          <a:noFill/>
          <a:ln>
            <a:noFill/>
          </a:ln>
        </p:spPr>
        <p:txBody>
          <a:bodyPr anchorCtr="0" anchor="t" bIns="91425" lIns="91425" spcFirstLastPara="1" rIns="91425" wrap="square" tIns="91425">
            <a:spAutoFit/>
          </a:bodyPr>
          <a:lstStyle/>
          <a:p>
            <a:pPr indent="0" lvl="0" marL="0" rtl="0" algn="ctr">
              <a:spcBef>
                <a:spcPts val="1300"/>
              </a:spcBef>
              <a:spcAft>
                <a:spcPts val="0"/>
              </a:spcAft>
              <a:buNone/>
            </a:pPr>
            <a:r>
              <a:rPr b="1" lang="en" sz="1300">
                <a:highlight>
                  <a:srgbClr val="FFFFFF"/>
                </a:highlight>
                <a:latin typeface="Source Sans Pro"/>
                <a:ea typeface="Source Sans Pro"/>
                <a:cs typeface="Source Sans Pro"/>
                <a:sym typeface="Source Sans Pro"/>
              </a:rPr>
              <a:t>Daniel Chen</a:t>
            </a:r>
            <a:endParaRPr b="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i="1" lang="en" sz="1300">
                <a:highlight>
                  <a:srgbClr val="FFFFFF"/>
                </a:highlight>
                <a:latin typeface="Source Sans Pro"/>
                <a:ea typeface="Source Sans Pro"/>
                <a:cs typeface="Source Sans Pro"/>
                <a:sym typeface="Source Sans Pro"/>
              </a:rPr>
              <a:t>DSSG fellow</a:t>
            </a:r>
            <a:endParaRPr i="1" sz="1300">
              <a:solidFill>
                <a:srgbClr val="000000"/>
              </a:solidFill>
              <a:highlight>
                <a:srgbClr val="FFFFFF"/>
              </a:highlight>
              <a:latin typeface="Source Sans Pro"/>
              <a:ea typeface="Source Sans Pro"/>
              <a:cs typeface="Source Sans Pro"/>
              <a:sym typeface="Source Sans Pro"/>
            </a:endParaRPr>
          </a:p>
          <a:p>
            <a:pPr indent="0" lvl="0" marL="0" rtl="0" algn="ctr">
              <a:spcBef>
                <a:spcPts val="1300"/>
              </a:spcBef>
              <a:spcAft>
                <a:spcPts val="0"/>
              </a:spcAft>
              <a:buNone/>
            </a:pPr>
            <a:r>
              <a:rPr lang="en" sz="1200">
                <a:highlight>
                  <a:srgbClr val="FFFFFF"/>
                </a:highlight>
                <a:latin typeface="Source Sans Pro"/>
                <a:ea typeface="Source Sans Pro"/>
                <a:cs typeface="Source Sans Pro"/>
                <a:sym typeface="Source Sans Pro"/>
              </a:rPr>
              <a:t>MS </a:t>
            </a:r>
            <a:r>
              <a:rPr lang="en" sz="1200">
                <a:highlight>
                  <a:srgbClr val="FFFFFF"/>
                </a:highlight>
                <a:latin typeface="Source Sans Pro"/>
                <a:ea typeface="Source Sans Pro"/>
                <a:cs typeface="Source Sans Pro"/>
                <a:sym typeface="Source Sans Pro"/>
              </a:rPr>
              <a:t>student</a:t>
            </a:r>
            <a:endParaRPr sz="1200">
              <a:highlight>
                <a:srgbClr val="FFFFFF"/>
              </a:highlight>
              <a:latin typeface="Source Sans Pro"/>
              <a:ea typeface="Source Sans Pro"/>
              <a:cs typeface="Source Sans Pro"/>
              <a:sym typeface="Source Sans Pro"/>
            </a:endParaRPr>
          </a:p>
          <a:p>
            <a:pPr indent="0" lvl="0" marL="0" rtl="0" algn="ctr">
              <a:spcBef>
                <a:spcPts val="1300"/>
              </a:spcBef>
              <a:spcAft>
                <a:spcPts val="600"/>
              </a:spcAft>
              <a:buNone/>
            </a:pPr>
            <a:r>
              <a:rPr lang="en" sz="1200">
                <a:highlight>
                  <a:srgbClr val="FFFFFF"/>
                </a:highlight>
                <a:latin typeface="Source Sans Pro"/>
                <a:ea typeface="Source Sans Pro"/>
                <a:cs typeface="Source Sans Pro"/>
                <a:sym typeface="Source Sans Pro"/>
              </a:rPr>
              <a:t>Stanford University</a:t>
            </a:r>
            <a:endParaRPr sz="1200">
              <a:highlight>
                <a:srgbClr val="FFFFFF"/>
              </a:highlight>
              <a:latin typeface="Source Sans Pro"/>
              <a:ea typeface="Source Sans Pro"/>
              <a:cs typeface="Source Sans Pro"/>
              <a:sym typeface="Source Sans Pro"/>
            </a:endParaRPr>
          </a:p>
        </p:txBody>
      </p:sp>
      <p:pic>
        <p:nvPicPr>
          <p:cNvPr id="80" name="Google Shape;80;p14"/>
          <p:cNvPicPr preferRelativeResize="0"/>
          <p:nvPr/>
        </p:nvPicPr>
        <p:blipFill>
          <a:blip r:embed="rId5">
            <a:alphaModFix/>
          </a:blip>
          <a:stretch>
            <a:fillRect/>
          </a:stretch>
        </p:blipFill>
        <p:spPr>
          <a:xfrm>
            <a:off x="2150475" y="1628575"/>
            <a:ext cx="1387200" cy="1387200"/>
          </a:xfrm>
          <a:prstGeom prst="ellipse">
            <a:avLst/>
          </a:prstGeom>
          <a:noFill/>
          <a:ln>
            <a:noFill/>
          </a:ln>
        </p:spPr>
      </p:pic>
      <p:pic>
        <p:nvPicPr>
          <p:cNvPr id="81" name="Google Shape;81;p14"/>
          <p:cNvPicPr preferRelativeResize="0"/>
          <p:nvPr/>
        </p:nvPicPr>
        <p:blipFill rotWithShape="1">
          <a:blip r:embed="rId6">
            <a:alphaModFix/>
          </a:blip>
          <a:srcRect b="0" l="24067" r="30010" t="0"/>
          <a:stretch/>
        </p:blipFill>
        <p:spPr>
          <a:xfrm>
            <a:off x="3891025" y="1642225"/>
            <a:ext cx="1389900" cy="1362600"/>
          </a:xfrm>
          <a:prstGeom prst="ellipse">
            <a:avLst/>
          </a:prstGeom>
          <a:noFill/>
          <a:ln>
            <a:noFill/>
          </a:ln>
        </p:spPr>
      </p:pic>
      <p:pic>
        <p:nvPicPr>
          <p:cNvPr id="82" name="Google Shape;82;p14"/>
          <p:cNvPicPr preferRelativeResize="0"/>
          <p:nvPr/>
        </p:nvPicPr>
        <p:blipFill rotWithShape="1">
          <a:blip r:embed="rId7">
            <a:alphaModFix/>
          </a:blip>
          <a:srcRect b="0" l="9796" r="0" t="0"/>
          <a:stretch/>
        </p:blipFill>
        <p:spPr>
          <a:xfrm>
            <a:off x="404175" y="1642225"/>
            <a:ext cx="1387200" cy="13626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comparing to naive model</a:t>
            </a:r>
            <a:endParaRPr/>
          </a:p>
        </p:txBody>
      </p:sp>
      <p:sp>
        <p:nvSpPr>
          <p:cNvPr id="239" name="Google Shape;23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2"/>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 these results compare to naive model?</a:t>
            </a:r>
            <a:endParaRPr/>
          </a:p>
          <a:p>
            <a:pPr indent="-355600" lvl="0" marL="457200" rtl="0" algn="l">
              <a:spcBef>
                <a:spcPts val="0"/>
              </a:spcBef>
              <a:spcAft>
                <a:spcPts val="0"/>
              </a:spcAft>
              <a:buSzPts val="2000"/>
              <a:buChar char="●"/>
            </a:pPr>
            <a:r>
              <a:rPr lang="en"/>
              <a:t>Model that randomly predicts classes based on class frequency</a:t>
            </a:r>
            <a:endParaRPr/>
          </a:p>
        </p:txBody>
      </p:sp>
      <p:pic>
        <p:nvPicPr>
          <p:cNvPr id="241" name="Google Shape;241;p32"/>
          <p:cNvPicPr preferRelativeResize="0"/>
          <p:nvPr/>
        </p:nvPicPr>
        <p:blipFill rotWithShape="1">
          <a:blip r:embed="rId3">
            <a:alphaModFix/>
          </a:blip>
          <a:srcRect b="0" l="0" r="0" t="4770"/>
          <a:stretch/>
        </p:blipFill>
        <p:spPr>
          <a:xfrm>
            <a:off x="-831800" y="2266375"/>
            <a:ext cx="9144000" cy="2612400"/>
          </a:xfrm>
          <a:prstGeom prst="rect">
            <a:avLst/>
          </a:prstGeom>
          <a:noFill/>
          <a:ln>
            <a:noFill/>
          </a:ln>
        </p:spPr>
      </p:pic>
      <p:sp>
        <p:nvSpPr>
          <p:cNvPr id="242" name="Google Shape;242;p32"/>
          <p:cNvSpPr txBox="1"/>
          <p:nvPr/>
        </p:nvSpPr>
        <p:spPr>
          <a:xfrm>
            <a:off x="5354400" y="4766875"/>
            <a:ext cx="732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Source: https://en.wikipedia.org/wiki/Precision_and_recall</a:t>
            </a:r>
            <a:endParaRPr sz="1000">
              <a:latin typeface="Source Sans Pro"/>
              <a:ea typeface="Source Sans Pro"/>
              <a:cs typeface="Source Sans Pro"/>
              <a:sym typeface="Source Sans Pro"/>
            </a:endParaRPr>
          </a:p>
        </p:txBody>
      </p:sp>
      <p:pic>
        <p:nvPicPr>
          <p:cNvPr id="243" name="Google Shape;243;p32"/>
          <p:cNvPicPr preferRelativeResize="0"/>
          <p:nvPr/>
        </p:nvPicPr>
        <p:blipFill>
          <a:blip r:embed="rId4">
            <a:alphaModFix/>
          </a:blip>
          <a:stretch>
            <a:fillRect/>
          </a:stretch>
        </p:blipFill>
        <p:spPr>
          <a:xfrm>
            <a:off x="3722975" y="2571750"/>
            <a:ext cx="3914773" cy="2160276"/>
          </a:xfrm>
          <a:prstGeom prst="rect">
            <a:avLst/>
          </a:prstGeom>
          <a:noFill/>
          <a:ln>
            <a:noFill/>
          </a:ln>
        </p:spPr>
      </p:pic>
      <p:pic>
        <p:nvPicPr>
          <p:cNvPr id="244" name="Google Shape;244;p32"/>
          <p:cNvPicPr preferRelativeResize="0"/>
          <p:nvPr/>
        </p:nvPicPr>
        <p:blipFill>
          <a:blip r:embed="rId5">
            <a:alphaModFix/>
          </a:blip>
          <a:stretch>
            <a:fillRect/>
          </a:stretch>
        </p:blipFill>
        <p:spPr>
          <a:xfrm>
            <a:off x="599123" y="2173284"/>
            <a:ext cx="2759074" cy="295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t>
            </a:r>
            <a:r>
              <a:rPr lang="en"/>
              <a:t>comparing to naive model</a:t>
            </a:r>
            <a:endParaRPr/>
          </a:p>
        </p:txBody>
      </p:sp>
      <p:sp>
        <p:nvSpPr>
          <p:cNvPr id="250" name="Google Shape;250;p33"/>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Naive model                                                         Our model</a:t>
            </a:r>
            <a:endParaRPr/>
          </a:p>
        </p:txBody>
      </p:sp>
      <p:graphicFrame>
        <p:nvGraphicFramePr>
          <p:cNvPr id="251" name="Google Shape;251;p33"/>
          <p:cNvGraphicFramePr/>
          <p:nvPr/>
        </p:nvGraphicFramePr>
        <p:xfrm>
          <a:off x="4572000" y="1910250"/>
          <a:ext cx="3000000" cy="3000000"/>
        </p:xfrm>
        <a:graphic>
          <a:graphicData uri="http://schemas.openxmlformats.org/drawingml/2006/table">
            <a:tbl>
              <a:tblPr>
                <a:noFill/>
                <a:tableStyleId>{D7D09F66-AC63-4204-8BF2-46A8B31B280C}</a:tableStyleId>
              </a:tblPr>
              <a:tblGrid>
                <a:gridCol w="941250"/>
                <a:gridCol w="941250"/>
                <a:gridCol w="941250"/>
                <a:gridCol w="941250"/>
              </a:tblGrid>
              <a:tr h="396200">
                <a:tc>
                  <a:txBody>
                    <a:bodyPr/>
                    <a:lstStyle/>
                    <a:p>
                      <a:pPr indent="0" lvl="0" marL="0" rtl="0" algn="r">
                        <a:spcBef>
                          <a:spcPts val="0"/>
                        </a:spcBef>
                        <a:spcAft>
                          <a:spcPts val="0"/>
                        </a:spcAft>
                        <a:buNone/>
                      </a:pPr>
                      <a:r>
                        <a:rPr lang="en"/>
                        <a:t>class</a:t>
                      </a:r>
                      <a:endParaRPr/>
                    </a:p>
                  </a:txBody>
                  <a:tcPr marT="91425" marB="91425" marR="91425" marL="91425"/>
                </a:tc>
                <a:tc>
                  <a:txBody>
                    <a:bodyPr/>
                    <a:lstStyle/>
                    <a:p>
                      <a:pPr indent="0" lvl="0" marL="0" rtl="0" algn="r">
                        <a:spcBef>
                          <a:spcPts val="0"/>
                        </a:spcBef>
                        <a:spcAft>
                          <a:spcPts val="0"/>
                        </a:spcAft>
                        <a:buNone/>
                      </a:pPr>
                      <a:r>
                        <a:rPr lang="en"/>
                        <a:t>precision</a:t>
                      </a:r>
                      <a:endParaRPr/>
                    </a:p>
                  </a:txBody>
                  <a:tcPr marT="91425" marB="91425" marR="91425" marL="91425"/>
                </a:tc>
                <a:tc>
                  <a:txBody>
                    <a:bodyPr/>
                    <a:lstStyle/>
                    <a:p>
                      <a:pPr indent="0" lvl="0" marL="0" rtl="0" algn="r">
                        <a:spcBef>
                          <a:spcPts val="0"/>
                        </a:spcBef>
                        <a:spcAft>
                          <a:spcPts val="0"/>
                        </a:spcAft>
                        <a:buNone/>
                      </a:pPr>
                      <a:r>
                        <a:rPr lang="en"/>
                        <a:t>recall</a:t>
                      </a:r>
                      <a:endParaRPr/>
                    </a:p>
                  </a:txBody>
                  <a:tcPr marT="91425" marB="91425" marR="91425" marL="91425"/>
                </a:tc>
                <a:tc>
                  <a:txBody>
                    <a:bodyPr/>
                    <a:lstStyle/>
                    <a:p>
                      <a:pPr indent="0" lvl="0" marL="0" rtl="0" algn="r">
                        <a:spcBef>
                          <a:spcPts val="0"/>
                        </a:spcBef>
                        <a:spcAft>
                          <a:spcPts val="0"/>
                        </a:spcAft>
                        <a:buNone/>
                      </a:pPr>
                      <a:r>
                        <a:rPr lang="en"/>
                        <a:t>N</a:t>
                      </a:r>
                      <a:endParaRPr/>
                    </a:p>
                  </a:txBody>
                  <a:tcPr marT="91425" marB="91425" marR="91425" marL="91425"/>
                </a:tc>
              </a:tr>
              <a:tr h="381000">
                <a:tc>
                  <a:txBody>
                    <a:bodyPr/>
                    <a:lstStyle/>
                    <a:p>
                      <a:pPr indent="0" lvl="0" marL="0" rtl="0" algn="r">
                        <a:spcBef>
                          <a:spcPts val="0"/>
                        </a:spcBef>
                        <a:spcAft>
                          <a:spcPts val="0"/>
                        </a:spcAft>
                        <a:buNone/>
                      </a:pPr>
                      <a:r>
                        <a:rPr lang="en"/>
                        <a:t>0</a:t>
                      </a:r>
                      <a:endParaRPr/>
                    </a:p>
                  </a:txBody>
                  <a:tcPr marT="91425" marB="91425" marR="91425" marL="91425">
                    <a:solidFill>
                      <a:srgbClr val="00FFFF"/>
                    </a:solidFill>
                  </a:tcPr>
                </a:tc>
                <a:tc>
                  <a:txBody>
                    <a:bodyPr/>
                    <a:lstStyle/>
                    <a:p>
                      <a:pPr indent="0" lvl="0" marL="0" rtl="0" algn="r">
                        <a:spcBef>
                          <a:spcPts val="0"/>
                        </a:spcBef>
                        <a:spcAft>
                          <a:spcPts val="0"/>
                        </a:spcAft>
                        <a:buNone/>
                      </a:pPr>
                      <a:r>
                        <a:rPr b="1" lang="en"/>
                        <a:t>0.42</a:t>
                      </a:r>
                      <a:endParaRPr b="1"/>
                    </a:p>
                  </a:txBody>
                  <a:tcPr marT="91425" marB="91425" marR="91425" marL="91425">
                    <a:solidFill>
                      <a:srgbClr val="00FFFF"/>
                    </a:solidFill>
                  </a:tcPr>
                </a:tc>
                <a:tc>
                  <a:txBody>
                    <a:bodyPr/>
                    <a:lstStyle/>
                    <a:p>
                      <a:pPr indent="0" lvl="0" marL="0" rtl="0" algn="r">
                        <a:spcBef>
                          <a:spcPts val="0"/>
                        </a:spcBef>
                        <a:spcAft>
                          <a:spcPts val="0"/>
                        </a:spcAft>
                        <a:buNone/>
                      </a:pPr>
                      <a:r>
                        <a:rPr b="1" lang="en"/>
                        <a:t>0.27</a:t>
                      </a:r>
                      <a:endParaRPr b="1"/>
                    </a:p>
                  </a:txBody>
                  <a:tcPr marT="91425" marB="91425" marR="91425" marL="91425">
                    <a:solidFill>
                      <a:srgbClr val="00FFFF"/>
                    </a:solidFill>
                  </a:tcPr>
                </a:tc>
                <a:tc>
                  <a:txBody>
                    <a:bodyPr/>
                    <a:lstStyle/>
                    <a:p>
                      <a:pPr indent="0" lvl="0" marL="0" rtl="0" algn="r">
                        <a:spcBef>
                          <a:spcPts val="0"/>
                        </a:spcBef>
                        <a:spcAft>
                          <a:spcPts val="0"/>
                        </a:spcAft>
                        <a:buNone/>
                      </a:pPr>
                      <a:r>
                        <a:rPr lang="en"/>
                        <a:t>86</a:t>
                      </a:r>
                      <a:endParaRPr/>
                    </a:p>
                  </a:txBody>
                  <a:tcPr marT="91425" marB="91425" marR="91425" marL="91425">
                    <a:solidFill>
                      <a:srgbClr val="00FFFF"/>
                    </a:solidFill>
                  </a:tcPr>
                </a:tc>
              </a:tr>
              <a:tr h="381000">
                <a:tc>
                  <a:txBody>
                    <a:bodyPr/>
                    <a:lstStyle/>
                    <a:p>
                      <a:pPr indent="0" lvl="0" marL="0" rtl="0" algn="r">
                        <a:spcBef>
                          <a:spcPts val="0"/>
                        </a:spcBef>
                        <a:spcAft>
                          <a:spcPts val="0"/>
                        </a:spcAft>
                        <a:buNone/>
                      </a:pPr>
                      <a:r>
                        <a:rPr lang="en"/>
                        <a:t>1</a:t>
                      </a:r>
                      <a:endParaRPr/>
                    </a:p>
                  </a:txBody>
                  <a:tcPr marT="91425" marB="91425" marR="91425" marL="91425">
                    <a:solidFill>
                      <a:srgbClr val="00FFFF"/>
                    </a:solidFill>
                  </a:tcPr>
                </a:tc>
                <a:tc>
                  <a:txBody>
                    <a:bodyPr/>
                    <a:lstStyle/>
                    <a:p>
                      <a:pPr indent="0" lvl="0" marL="0" rtl="0" algn="r">
                        <a:spcBef>
                          <a:spcPts val="0"/>
                        </a:spcBef>
                        <a:spcAft>
                          <a:spcPts val="0"/>
                        </a:spcAft>
                        <a:buNone/>
                      </a:pPr>
                      <a:r>
                        <a:rPr b="1" lang="en"/>
                        <a:t>0.25</a:t>
                      </a:r>
                      <a:endParaRPr b="1"/>
                    </a:p>
                  </a:txBody>
                  <a:tcPr marT="91425" marB="91425" marR="91425" marL="91425">
                    <a:solidFill>
                      <a:srgbClr val="00FFFF"/>
                    </a:solidFill>
                  </a:tcPr>
                </a:tc>
                <a:tc>
                  <a:txBody>
                    <a:bodyPr/>
                    <a:lstStyle/>
                    <a:p>
                      <a:pPr indent="0" lvl="0" marL="0" rtl="0" algn="r">
                        <a:spcBef>
                          <a:spcPts val="0"/>
                        </a:spcBef>
                        <a:spcAft>
                          <a:spcPts val="0"/>
                        </a:spcAft>
                        <a:buNone/>
                      </a:pPr>
                      <a:r>
                        <a:rPr b="1" lang="en"/>
                        <a:t>0.22</a:t>
                      </a:r>
                      <a:endParaRPr b="1"/>
                    </a:p>
                  </a:txBody>
                  <a:tcPr marT="91425" marB="91425" marR="91425" marL="91425">
                    <a:solidFill>
                      <a:srgbClr val="00FFFF"/>
                    </a:solidFill>
                  </a:tcPr>
                </a:tc>
                <a:tc>
                  <a:txBody>
                    <a:bodyPr/>
                    <a:lstStyle/>
                    <a:p>
                      <a:pPr indent="0" lvl="0" marL="0" rtl="0" algn="r">
                        <a:spcBef>
                          <a:spcPts val="0"/>
                        </a:spcBef>
                        <a:spcAft>
                          <a:spcPts val="0"/>
                        </a:spcAft>
                        <a:buNone/>
                      </a:pPr>
                      <a:r>
                        <a:rPr lang="en"/>
                        <a:t>164</a:t>
                      </a:r>
                      <a:endParaRPr/>
                    </a:p>
                  </a:txBody>
                  <a:tcPr marT="91425" marB="91425" marR="91425" marL="91425">
                    <a:solidFill>
                      <a:srgbClr val="00FFFF"/>
                    </a:solidFill>
                  </a:tcPr>
                </a:tc>
              </a:tr>
              <a:tr h="381000">
                <a:tc>
                  <a:txBody>
                    <a:bodyPr/>
                    <a:lstStyle/>
                    <a:p>
                      <a:pPr indent="0" lvl="0" marL="0" rtl="0" algn="r">
                        <a:spcBef>
                          <a:spcPts val="0"/>
                        </a:spcBef>
                        <a:spcAft>
                          <a:spcPts val="0"/>
                        </a:spcAft>
                        <a:buNone/>
                      </a:pPr>
                      <a:r>
                        <a:rPr lang="en"/>
                        <a:t>2</a:t>
                      </a:r>
                      <a:endParaRPr/>
                    </a:p>
                  </a:txBody>
                  <a:tcPr marT="91425" marB="91425" marR="91425" marL="91425"/>
                </a:tc>
                <a:tc>
                  <a:txBody>
                    <a:bodyPr/>
                    <a:lstStyle/>
                    <a:p>
                      <a:pPr indent="0" lvl="0" marL="0" rtl="0" algn="r">
                        <a:spcBef>
                          <a:spcPts val="0"/>
                        </a:spcBef>
                        <a:spcAft>
                          <a:spcPts val="0"/>
                        </a:spcAft>
                        <a:buNone/>
                      </a:pPr>
                      <a:r>
                        <a:rPr lang="en"/>
                        <a:t>0.86</a:t>
                      </a:r>
                      <a:endParaRPr/>
                    </a:p>
                  </a:txBody>
                  <a:tcPr marT="91425" marB="91425" marR="91425" marL="91425"/>
                </a:tc>
                <a:tc>
                  <a:txBody>
                    <a:bodyPr/>
                    <a:lstStyle/>
                    <a:p>
                      <a:pPr indent="0" lvl="0" marL="0" rtl="0" algn="r">
                        <a:spcBef>
                          <a:spcPts val="0"/>
                        </a:spcBef>
                        <a:spcAft>
                          <a:spcPts val="0"/>
                        </a:spcAft>
                        <a:buNone/>
                      </a:pPr>
                      <a:r>
                        <a:rPr lang="en"/>
                        <a:t>0.90</a:t>
                      </a:r>
                      <a:endParaRPr/>
                    </a:p>
                  </a:txBody>
                  <a:tcPr marT="91425" marB="91425" marR="91425" marL="91425"/>
                </a:tc>
                <a:tc>
                  <a:txBody>
                    <a:bodyPr/>
                    <a:lstStyle/>
                    <a:p>
                      <a:pPr indent="0" lvl="0" marL="0" rtl="0" algn="r">
                        <a:spcBef>
                          <a:spcPts val="0"/>
                        </a:spcBef>
                        <a:spcAft>
                          <a:spcPts val="0"/>
                        </a:spcAft>
                        <a:buNone/>
                      </a:pPr>
                      <a:r>
                        <a:rPr lang="en"/>
                        <a:t>1416</a:t>
                      </a:r>
                      <a:endParaRPr/>
                    </a:p>
                  </a:txBody>
                  <a:tcPr marT="91425" marB="91425" marR="91425" marL="91425"/>
                </a:tc>
              </a:tr>
              <a:tr h="381000">
                <a:tc>
                  <a:txBody>
                    <a:bodyPr/>
                    <a:lstStyle/>
                    <a:p>
                      <a:pPr indent="0" lvl="0" marL="0" rtl="0" algn="r">
                        <a:spcBef>
                          <a:spcPts val="0"/>
                        </a:spcBef>
                        <a:spcAft>
                          <a:spcPts val="0"/>
                        </a:spcAft>
                        <a:buNone/>
                      </a:pPr>
                      <a:r>
                        <a:rPr lang="en"/>
                        <a:t>3</a:t>
                      </a:r>
                      <a:endParaRPr/>
                    </a:p>
                  </a:txBody>
                  <a:tcPr marT="91425" marB="91425" marR="91425" marL="91425">
                    <a:solidFill>
                      <a:srgbClr val="00FFFF"/>
                    </a:solidFill>
                  </a:tcPr>
                </a:tc>
                <a:tc>
                  <a:txBody>
                    <a:bodyPr/>
                    <a:lstStyle/>
                    <a:p>
                      <a:pPr indent="0" lvl="0" marL="0" rtl="0" algn="r">
                        <a:spcBef>
                          <a:spcPts val="0"/>
                        </a:spcBef>
                        <a:spcAft>
                          <a:spcPts val="0"/>
                        </a:spcAft>
                        <a:buNone/>
                      </a:pPr>
                      <a:r>
                        <a:rPr b="1" lang="en"/>
                        <a:t>0.22</a:t>
                      </a:r>
                      <a:endParaRPr b="1"/>
                    </a:p>
                  </a:txBody>
                  <a:tcPr marT="91425" marB="91425" marR="91425" marL="91425">
                    <a:solidFill>
                      <a:srgbClr val="00FFFF"/>
                    </a:solidFill>
                  </a:tcPr>
                </a:tc>
                <a:tc>
                  <a:txBody>
                    <a:bodyPr/>
                    <a:lstStyle/>
                    <a:p>
                      <a:pPr indent="0" lvl="0" marL="0" rtl="0" algn="r">
                        <a:spcBef>
                          <a:spcPts val="0"/>
                        </a:spcBef>
                        <a:spcAft>
                          <a:spcPts val="0"/>
                        </a:spcAft>
                        <a:buNone/>
                      </a:pPr>
                      <a:r>
                        <a:rPr b="1" lang="en"/>
                        <a:t>0.16</a:t>
                      </a:r>
                      <a:endParaRPr b="1"/>
                    </a:p>
                  </a:txBody>
                  <a:tcPr marT="91425" marB="91425" marR="91425" marL="91425">
                    <a:solidFill>
                      <a:srgbClr val="00FFFF"/>
                    </a:solidFill>
                  </a:tcPr>
                </a:tc>
                <a:tc>
                  <a:txBody>
                    <a:bodyPr/>
                    <a:lstStyle/>
                    <a:p>
                      <a:pPr indent="0" lvl="0" marL="0" rtl="0" algn="r">
                        <a:spcBef>
                          <a:spcPts val="0"/>
                        </a:spcBef>
                        <a:spcAft>
                          <a:spcPts val="0"/>
                        </a:spcAft>
                        <a:buNone/>
                      </a:pPr>
                      <a:r>
                        <a:rPr lang="en"/>
                        <a:t>75</a:t>
                      </a:r>
                      <a:endParaRPr/>
                    </a:p>
                  </a:txBody>
                  <a:tcPr marT="91425" marB="91425" marR="91425" marL="91425">
                    <a:solidFill>
                      <a:srgbClr val="00FFFF"/>
                    </a:solidFill>
                  </a:tcPr>
                </a:tc>
              </a:tr>
              <a:tr h="381000">
                <a:tc>
                  <a:txBody>
                    <a:bodyPr/>
                    <a:lstStyle/>
                    <a:p>
                      <a:pPr indent="0" lvl="0" marL="0" rtl="0" algn="r">
                        <a:spcBef>
                          <a:spcPts val="0"/>
                        </a:spcBef>
                        <a:spcAft>
                          <a:spcPts val="0"/>
                        </a:spcAft>
                        <a:buNone/>
                      </a:pPr>
                      <a:r>
                        <a:rPr lang="en"/>
                        <a:t>accuracy</a:t>
                      </a:r>
                      <a:endParaRPr/>
                    </a:p>
                  </a:txBody>
                  <a:tcPr marT="91425" marB="91425" marR="91425" marL="91425"/>
                </a:tc>
                <a:tc>
                  <a:txBody>
                    <a:bodyPr/>
                    <a:lstStyle/>
                    <a:p>
                      <a:pPr indent="0" lvl="0" marL="0" rtl="0" algn="r">
                        <a:spcBef>
                          <a:spcPts val="0"/>
                        </a:spcBef>
                        <a:spcAft>
                          <a:spcPts val="0"/>
                        </a:spcAft>
                        <a:buNone/>
                      </a:pPr>
                      <a:r>
                        <a:t/>
                      </a:r>
                      <a:endParaRPr/>
                    </a:p>
                  </a:txBody>
                  <a:tcPr marT="91425" marB="91425" marR="91425" marL="91425"/>
                </a:tc>
                <a:tc>
                  <a:txBody>
                    <a:bodyPr/>
                    <a:lstStyle/>
                    <a:p>
                      <a:pPr indent="0" lvl="0" marL="0" rtl="0" algn="r">
                        <a:spcBef>
                          <a:spcPts val="0"/>
                        </a:spcBef>
                        <a:spcAft>
                          <a:spcPts val="0"/>
                        </a:spcAft>
                        <a:buNone/>
                      </a:pPr>
                      <a:r>
                        <a:t/>
                      </a:r>
                      <a:endParaRPr/>
                    </a:p>
                  </a:txBody>
                  <a:tcPr marT="91425" marB="91425" marR="91425" marL="91425"/>
                </a:tc>
                <a:tc>
                  <a:txBody>
                    <a:bodyPr/>
                    <a:lstStyle/>
                    <a:p>
                      <a:pPr indent="0" lvl="0" marL="0" rtl="0" algn="r">
                        <a:spcBef>
                          <a:spcPts val="0"/>
                        </a:spcBef>
                        <a:spcAft>
                          <a:spcPts val="0"/>
                        </a:spcAft>
                        <a:buNone/>
                      </a:pPr>
                      <a:r>
                        <a:rPr lang="en"/>
                        <a:t>0.77</a:t>
                      </a:r>
                      <a:endParaRPr/>
                    </a:p>
                  </a:txBody>
                  <a:tcPr marT="91425" marB="91425" marR="91425" marL="91425"/>
                </a:tc>
              </a:tr>
            </a:tbl>
          </a:graphicData>
        </a:graphic>
      </p:graphicFrame>
      <p:sp>
        <p:nvSpPr>
          <p:cNvPr id="252" name="Google Shape;25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3" name="Google Shape;253;p33"/>
          <p:cNvGraphicFramePr/>
          <p:nvPr/>
        </p:nvGraphicFramePr>
        <p:xfrm>
          <a:off x="444575" y="1910250"/>
          <a:ext cx="3000000" cy="3000000"/>
        </p:xfrm>
        <a:graphic>
          <a:graphicData uri="http://schemas.openxmlformats.org/drawingml/2006/table">
            <a:tbl>
              <a:tblPr>
                <a:noFill/>
                <a:tableStyleId>{D7D09F66-AC63-4204-8BF2-46A8B31B280C}</a:tableStyleId>
              </a:tblPr>
              <a:tblGrid>
                <a:gridCol w="941250"/>
                <a:gridCol w="941250"/>
                <a:gridCol w="941250"/>
                <a:gridCol w="941250"/>
              </a:tblGrid>
              <a:tr h="396200">
                <a:tc>
                  <a:txBody>
                    <a:bodyPr/>
                    <a:lstStyle/>
                    <a:p>
                      <a:pPr indent="0" lvl="0" marL="0" rtl="0" algn="r">
                        <a:spcBef>
                          <a:spcPts val="0"/>
                        </a:spcBef>
                        <a:spcAft>
                          <a:spcPts val="0"/>
                        </a:spcAft>
                        <a:buNone/>
                      </a:pPr>
                      <a:r>
                        <a:rPr lang="en"/>
                        <a:t>class</a:t>
                      </a:r>
                      <a:endParaRPr/>
                    </a:p>
                  </a:txBody>
                  <a:tcPr marT="91425" marB="91425" marR="91425" marL="91425"/>
                </a:tc>
                <a:tc>
                  <a:txBody>
                    <a:bodyPr/>
                    <a:lstStyle/>
                    <a:p>
                      <a:pPr indent="0" lvl="0" marL="0" rtl="0" algn="r">
                        <a:spcBef>
                          <a:spcPts val="0"/>
                        </a:spcBef>
                        <a:spcAft>
                          <a:spcPts val="0"/>
                        </a:spcAft>
                        <a:buNone/>
                      </a:pPr>
                      <a:r>
                        <a:rPr lang="en"/>
                        <a:t>precision</a:t>
                      </a:r>
                      <a:endParaRPr/>
                    </a:p>
                  </a:txBody>
                  <a:tcPr marT="91425" marB="91425" marR="91425" marL="91425"/>
                </a:tc>
                <a:tc>
                  <a:txBody>
                    <a:bodyPr/>
                    <a:lstStyle/>
                    <a:p>
                      <a:pPr indent="0" lvl="0" marL="0" rtl="0" algn="r">
                        <a:spcBef>
                          <a:spcPts val="0"/>
                        </a:spcBef>
                        <a:spcAft>
                          <a:spcPts val="0"/>
                        </a:spcAft>
                        <a:buNone/>
                      </a:pPr>
                      <a:r>
                        <a:rPr lang="en"/>
                        <a:t>recall</a:t>
                      </a:r>
                      <a:endParaRPr/>
                    </a:p>
                  </a:txBody>
                  <a:tcPr marT="91425" marB="91425" marR="91425" marL="91425"/>
                </a:tc>
                <a:tc>
                  <a:txBody>
                    <a:bodyPr/>
                    <a:lstStyle/>
                    <a:p>
                      <a:pPr indent="0" lvl="0" marL="0" rtl="0" algn="r">
                        <a:spcBef>
                          <a:spcPts val="0"/>
                        </a:spcBef>
                        <a:spcAft>
                          <a:spcPts val="0"/>
                        </a:spcAft>
                        <a:buNone/>
                      </a:pPr>
                      <a:r>
                        <a:rPr lang="en"/>
                        <a:t>N</a:t>
                      </a:r>
                      <a:endParaRPr/>
                    </a:p>
                  </a:txBody>
                  <a:tcPr marT="91425" marB="91425" marR="91425" marL="91425"/>
                </a:tc>
              </a:tr>
              <a:tr h="381000">
                <a:tc>
                  <a:txBody>
                    <a:bodyPr/>
                    <a:lstStyle/>
                    <a:p>
                      <a:pPr indent="0" lvl="0" marL="0" rtl="0" algn="r">
                        <a:spcBef>
                          <a:spcPts val="0"/>
                        </a:spcBef>
                        <a:spcAft>
                          <a:spcPts val="0"/>
                        </a:spcAft>
                        <a:buNone/>
                      </a:pPr>
                      <a:r>
                        <a:rPr lang="en"/>
                        <a:t>0</a:t>
                      </a:r>
                      <a:endParaRPr/>
                    </a:p>
                  </a:txBody>
                  <a:tcPr marT="91425" marB="91425" marR="91425" marL="91425">
                    <a:solidFill>
                      <a:srgbClr val="00FFFF"/>
                    </a:solidFill>
                  </a:tcPr>
                </a:tc>
                <a:tc>
                  <a:txBody>
                    <a:bodyPr/>
                    <a:lstStyle/>
                    <a:p>
                      <a:pPr indent="0" lvl="0" marL="0" rtl="0" algn="r">
                        <a:spcBef>
                          <a:spcPts val="0"/>
                        </a:spcBef>
                        <a:spcAft>
                          <a:spcPts val="0"/>
                        </a:spcAft>
                        <a:buNone/>
                      </a:pPr>
                      <a:r>
                        <a:rPr b="1" lang="en"/>
                        <a:t>0.05</a:t>
                      </a:r>
                      <a:endParaRPr b="1"/>
                    </a:p>
                  </a:txBody>
                  <a:tcPr marT="91425" marB="91425" marR="91425" marL="91425">
                    <a:solidFill>
                      <a:srgbClr val="00FFFF"/>
                    </a:solidFill>
                  </a:tcPr>
                </a:tc>
                <a:tc>
                  <a:txBody>
                    <a:bodyPr/>
                    <a:lstStyle/>
                    <a:p>
                      <a:pPr indent="0" lvl="0" marL="0" rtl="0" algn="r">
                        <a:spcBef>
                          <a:spcPts val="0"/>
                        </a:spcBef>
                        <a:spcAft>
                          <a:spcPts val="0"/>
                        </a:spcAft>
                        <a:buNone/>
                      </a:pPr>
                      <a:r>
                        <a:rPr b="1" lang="en"/>
                        <a:t>0.05</a:t>
                      </a:r>
                      <a:endParaRPr b="1"/>
                    </a:p>
                  </a:txBody>
                  <a:tcPr marT="91425" marB="91425" marR="91425" marL="91425">
                    <a:solidFill>
                      <a:srgbClr val="00FFFF"/>
                    </a:solidFill>
                  </a:tcPr>
                </a:tc>
                <a:tc>
                  <a:txBody>
                    <a:bodyPr/>
                    <a:lstStyle/>
                    <a:p>
                      <a:pPr indent="0" lvl="0" marL="0" rtl="0" algn="r">
                        <a:spcBef>
                          <a:spcPts val="0"/>
                        </a:spcBef>
                        <a:spcAft>
                          <a:spcPts val="0"/>
                        </a:spcAft>
                        <a:buNone/>
                      </a:pPr>
                      <a:r>
                        <a:rPr lang="en"/>
                        <a:t>86</a:t>
                      </a:r>
                      <a:endParaRPr/>
                    </a:p>
                  </a:txBody>
                  <a:tcPr marT="91425" marB="91425" marR="91425" marL="91425">
                    <a:solidFill>
                      <a:srgbClr val="00FFFF"/>
                    </a:solidFill>
                  </a:tcPr>
                </a:tc>
              </a:tr>
              <a:tr h="381000">
                <a:tc>
                  <a:txBody>
                    <a:bodyPr/>
                    <a:lstStyle/>
                    <a:p>
                      <a:pPr indent="0" lvl="0" marL="0" rtl="0" algn="r">
                        <a:spcBef>
                          <a:spcPts val="0"/>
                        </a:spcBef>
                        <a:spcAft>
                          <a:spcPts val="0"/>
                        </a:spcAft>
                        <a:buNone/>
                      </a:pPr>
                      <a:r>
                        <a:rPr lang="en"/>
                        <a:t>1</a:t>
                      </a:r>
                      <a:endParaRPr/>
                    </a:p>
                  </a:txBody>
                  <a:tcPr marT="91425" marB="91425" marR="91425" marL="91425">
                    <a:solidFill>
                      <a:srgbClr val="00FFFF"/>
                    </a:solidFill>
                  </a:tcPr>
                </a:tc>
                <a:tc>
                  <a:txBody>
                    <a:bodyPr/>
                    <a:lstStyle/>
                    <a:p>
                      <a:pPr indent="0" lvl="0" marL="0" rtl="0" algn="r">
                        <a:spcBef>
                          <a:spcPts val="0"/>
                        </a:spcBef>
                        <a:spcAft>
                          <a:spcPts val="0"/>
                        </a:spcAft>
                        <a:buNone/>
                      </a:pPr>
                      <a:r>
                        <a:rPr b="1" lang="en"/>
                        <a:t>0.09</a:t>
                      </a:r>
                      <a:endParaRPr b="1"/>
                    </a:p>
                  </a:txBody>
                  <a:tcPr marT="91425" marB="91425" marR="91425" marL="91425">
                    <a:solidFill>
                      <a:srgbClr val="00FFFF"/>
                    </a:solidFill>
                  </a:tcPr>
                </a:tc>
                <a:tc>
                  <a:txBody>
                    <a:bodyPr/>
                    <a:lstStyle/>
                    <a:p>
                      <a:pPr indent="0" lvl="0" marL="0" rtl="0" algn="r">
                        <a:spcBef>
                          <a:spcPts val="0"/>
                        </a:spcBef>
                        <a:spcAft>
                          <a:spcPts val="0"/>
                        </a:spcAft>
                        <a:buNone/>
                      </a:pPr>
                      <a:r>
                        <a:rPr b="1" lang="en"/>
                        <a:t>0.09</a:t>
                      </a:r>
                      <a:endParaRPr b="1"/>
                    </a:p>
                  </a:txBody>
                  <a:tcPr marT="91425" marB="91425" marR="91425" marL="91425">
                    <a:solidFill>
                      <a:srgbClr val="00FFFF"/>
                    </a:solidFill>
                  </a:tcPr>
                </a:tc>
                <a:tc>
                  <a:txBody>
                    <a:bodyPr/>
                    <a:lstStyle/>
                    <a:p>
                      <a:pPr indent="0" lvl="0" marL="0" rtl="0" algn="r">
                        <a:spcBef>
                          <a:spcPts val="0"/>
                        </a:spcBef>
                        <a:spcAft>
                          <a:spcPts val="0"/>
                        </a:spcAft>
                        <a:buNone/>
                      </a:pPr>
                      <a:r>
                        <a:rPr lang="en"/>
                        <a:t>164</a:t>
                      </a:r>
                      <a:endParaRPr/>
                    </a:p>
                  </a:txBody>
                  <a:tcPr marT="91425" marB="91425" marR="91425" marL="91425">
                    <a:solidFill>
                      <a:srgbClr val="00FFFF"/>
                    </a:solidFill>
                  </a:tcPr>
                </a:tc>
              </a:tr>
              <a:tr h="381000">
                <a:tc>
                  <a:txBody>
                    <a:bodyPr/>
                    <a:lstStyle/>
                    <a:p>
                      <a:pPr indent="0" lvl="0" marL="0" rtl="0" algn="r">
                        <a:spcBef>
                          <a:spcPts val="0"/>
                        </a:spcBef>
                        <a:spcAft>
                          <a:spcPts val="0"/>
                        </a:spcAft>
                        <a:buNone/>
                      </a:pPr>
                      <a:r>
                        <a:rPr lang="en"/>
                        <a:t>2</a:t>
                      </a:r>
                      <a:endParaRPr/>
                    </a:p>
                  </a:txBody>
                  <a:tcPr marT="91425" marB="91425" marR="91425" marL="91425"/>
                </a:tc>
                <a:tc>
                  <a:txBody>
                    <a:bodyPr/>
                    <a:lstStyle/>
                    <a:p>
                      <a:pPr indent="0" lvl="0" marL="0" rtl="0" algn="r">
                        <a:spcBef>
                          <a:spcPts val="0"/>
                        </a:spcBef>
                        <a:spcAft>
                          <a:spcPts val="0"/>
                        </a:spcAft>
                        <a:buNone/>
                      </a:pPr>
                      <a:r>
                        <a:rPr lang="en"/>
                        <a:t>0.81</a:t>
                      </a:r>
                      <a:endParaRPr/>
                    </a:p>
                  </a:txBody>
                  <a:tcPr marT="91425" marB="91425" marR="91425" marL="91425"/>
                </a:tc>
                <a:tc>
                  <a:txBody>
                    <a:bodyPr/>
                    <a:lstStyle/>
                    <a:p>
                      <a:pPr indent="0" lvl="0" marL="0" rtl="0" algn="r">
                        <a:spcBef>
                          <a:spcPts val="0"/>
                        </a:spcBef>
                        <a:spcAft>
                          <a:spcPts val="0"/>
                        </a:spcAft>
                        <a:buNone/>
                      </a:pPr>
                      <a:r>
                        <a:rPr lang="en"/>
                        <a:t>0.81</a:t>
                      </a:r>
                      <a:endParaRPr/>
                    </a:p>
                  </a:txBody>
                  <a:tcPr marT="91425" marB="91425" marR="91425" marL="91425"/>
                </a:tc>
                <a:tc>
                  <a:txBody>
                    <a:bodyPr/>
                    <a:lstStyle/>
                    <a:p>
                      <a:pPr indent="0" lvl="0" marL="0" rtl="0" algn="r">
                        <a:spcBef>
                          <a:spcPts val="0"/>
                        </a:spcBef>
                        <a:spcAft>
                          <a:spcPts val="0"/>
                        </a:spcAft>
                        <a:buNone/>
                      </a:pPr>
                      <a:r>
                        <a:rPr lang="en"/>
                        <a:t>1416</a:t>
                      </a:r>
                      <a:endParaRPr/>
                    </a:p>
                  </a:txBody>
                  <a:tcPr marT="91425" marB="91425" marR="91425" marL="91425"/>
                </a:tc>
              </a:tr>
              <a:tr h="381000">
                <a:tc>
                  <a:txBody>
                    <a:bodyPr/>
                    <a:lstStyle/>
                    <a:p>
                      <a:pPr indent="0" lvl="0" marL="0" rtl="0" algn="r">
                        <a:spcBef>
                          <a:spcPts val="0"/>
                        </a:spcBef>
                        <a:spcAft>
                          <a:spcPts val="0"/>
                        </a:spcAft>
                        <a:buNone/>
                      </a:pPr>
                      <a:r>
                        <a:rPr lang="en"/>
                        <a:t>3</a:t>
                      </a:r>
                      <a:endParaRPr/>
                    </a:p>
                  </a:txBody>
                  <a:tcPr marT="91425" marB="91425" marR="91425" marL="91425">
                    <a:solidFill>
                      <a:srgbClr val="00FFFF"/>
                    </a:solidFill>
                  </a:tcPr>
                </a:tc>
                <a:tc>
                  <a:txBody>
                    <a:bodyPr/>
                    <a:lstStyle/>
                    <a:p>
                      <a:pPr indent="0" lvl="0" marL="0" rtl="0" algn="r">
                        <a:spcBef>
                          <a:spcPts val="0"/>
                        </a:spcBef>
                        <a:spcAft>
                          <a:spcPts val="0"/>
                        </a:spcAft>
                        <a:buNone/>
                      </a:pPr>
                      <a:r>
                        <a:rPr b="1" lang="en"/>
                        <a:t>0.04</a:t>
                      </a:r>
                      <a:endParaRPr b="1"/>
                    </a:p>
                  </a:txBody>
                  <a:tcPr marT="91425" marB="91425" marR="91425" marL="91425">
                    <a:solidFill>
                      <a:srgbClr val="00FFFF"/>
                    </a:solidFill>
                  </a:tcPr>
                </a:tc>
                <a:tc>
                  <a:txBody>
                    <a:bodyPr/>
                    <a:lstStyle/>
                    <a:p>
                      <a:pPr indent="0" lvl="0" marL="0" rtl="0" algn="r">
                        <a:spcBef>
                          <a:spcPts val="0"/>
                        </a:spcBef>
                        <a:spcAft>
                          <a:spcPts val="0"/>
                        </a:spcAft>
                        <a:buNone/>
                      </a:pPr>
                      <a:r>
                        <a:rPr b="1" lang="en"/>
                        <a:t>0.04</a:t>
                      </a:r>
                      <a:endParaRPr b="1"/>
                    </a:p>
                  </a:txBody>
                  <a:tcPr marT="91425" marB="91425" marR="91425" marL="91425">
                    <a:solidFill>
                      <a:srgbClr val="00FFFF"/>
                    </a:solidFill>
                  </a:tcPr>
                </a:tc>
                <a:tc>
                  <a:txBody>
                    <a:bodyPr/>
                    <a:lstStyle/>
                    <a:p>
                      <a:pPr indent="0" lvl="0" marL="0" rtl="0" algn="r">
                        <a:spcBef>
                          <a:spcPts val="0"/>
                        </a:spcBef>
                        <a:spcAft>
                          <a:spcPts val="0"/>
                        </a:spcAft>
                        <a:buNone/>
                      </a:pPr>
                      <a:r>
                        <a:rPr lang="en"/>
                        <a:t>75</a:t>
                      </a:r>
                      <a:endParaRPr/>
                    </a:p>
                  </a:txBody>
                  <a:tcPr marT="91425" marB="91425" marR="91425" marL="91425">
                    <a:solidFill>
                      <a:srgbClr val="00FFFF"/>
                    </a:solidFill>
                  </a:tcPr>
                </a:tc>
              </a:tr>
              <a:tr h="381000">
                <a:tc>
                  <a:txBody>
                    <a:bodyPr/>
                    <a:lstStyle/>
                    <a:p>
                      <a:pPr indent="0" lvl="0" marL="0" rtl="0" algn="r">
                        <a:spcBef>
                          <a:spcPts val="0"/>
                        </a:spcBef>
                        <a:spcAft>
                          <a:spcPts val="0"/>
                        </a:spcAft>
                        <a:buNone/>
                      </a:pPr>
                      <a:r>
                        <a:rPr lang="en"/>
                        <a:t>accuracy</a:t>
                      </a:r>
                      <a:endParaRPr/>
                    </a:p>
                  </a:txBody>
                  <a:tcPr marT="91425" marB="91425" marR="91425" marL="91425"/>
                </a:tc>
                <a:tc>
                  <a:txBody>
                    <a:bodyPr/>
                    <a:lstStyle/>
                    <a:p>
                      <a:pPr indent="0" lvl="0" marL="0" rtl="0" algn="r">
                        <a:spcBef>
                          <a:spcPts val="0"/>
                        </a:spcBef>
                        <a:spcAft>
                          <a:spcPts val="0"/>
                        </a:spcAft>
                        <a:buNone/>
                      </a:pPr>
                      <a:r>
                        <a:t/>
                      </a:r>
                      <a:endParaRPr/>
                    </a:p>
                  </a:txBody>
                  <a:tcPr marT="91425" marB="91425" marR="91425" marL="91425"/>
                </a:tc>
                <a:tc>
                  <a:txBody>
                    <a:bodyPr/>
                    <a:lstStyle/>
                    <a:p>
                      <a:pPr indent="0" lvl="0" marL="0" rtl="0" algn="r">
                        <a:spcBef>
                          <a:spcPts val="0"/>
                        </a:spcBef>
                        <a:spcAft>
                          <a:spcPts val="0"/>
                        </a:spcAft>
                        <a:buNone/>
                      </a:pPr>
                      <a:r>
                        <a:t/>
                      </a:r>
                      <a:endParaRPr/>
                    </a:p>
                  </a:txBody>
                  <a:tcPr marT="91425" marB="91425" marR="91425" marL="91425"/>
                </a:tc>
                <a:tc>
                  <a:txBody>
                    <a:bodyPr/>
                    <a:lstStyle/>
                    <a:p>
                      <a:pPr indent="0" lvl="0" marL="0" rtl="0" algn="r">
                        <a:spcBef>
                          <a:spcPts val="0"/>
                        </a:spcBef>
                        <a:spcAft>
                          <a:spcPts val="0"/>
                        </a:spcAft>
                        <a:buNone/>
                      </a:pPr>
                      <a:r>
                        <a:rPr lang="en"/>
                        <a:t>0.67</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 on validation dataset: Detroit</a:t>
            </a:r>
            <a:endParaRPr/>
          </a:p>
        </p:txBody>
      </p:sp>
      <p:sp>
        <p:nvSpPr>
          <p:cNvPr id="259" name="Google Shape;259;p34"/>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Actual score                                                            Predicted score</a:t>
            </a:r>
            <a:endParaRPr/>
          </a:p>
        </p:txBody>
      </p:sp>
      <p:pic>
        <p:nvPicPr>
          <p:cNvPr id="260" name="Google Shape;260;p34"/>
          <p:cNvPicPr preferRelativeResize="0"/>
          <p:nvPr/>
        </p:nvPicPr>
        <p:blipFill>
          <a:blip r:embed="rId3">
            <a:alphaModFix/>
          </a:blip>
          <a:stretch>
            <a:fillRect/>
          </a:stretch>
        </p:blipFill>
        <p:spPr>
          <a:xfrm>
            <a:off x="146200" y="1950581"/>
            <a:ext cx="4308826" cy="2296582"/>
          </a:xfrm>
          <a:prstGeom prst="rect">
            <a:avLst/>
          </a:prstGeom>
          <a:noFill/>
          <a:ln>
            <a:noFill/>
          </a:ln>
        </p:spPr>
      </p:pic>
      <p:pic>
        <p:nvPicPr>
          <p:cNvPr id="261" name="Google Shape;261;p34"/>
          <p:cNvPicPr preferRelativeResize="0"/>
          <p:nvPr/>
        </p:nvPicPr>
        <p:blipFill>
          <a:blip r:embed="rId4">
            <a:alphaModFix/>
          </a:blip>
          <a:stretch>
            <a:fillRect/>
          </a:stretch>
        </p:blipFill>
        <p:spPr>
          <a:xfrm>
            <a:off x="4636875" y="1950588"/>
            <a:ext cx="4308826" cy="2296574"/>
          </a:xfrm>
          <a:prstGeom prst="rect">
            <a:avLst/>
          </a:prstGeom>
          <a:noFill/>
          <a:ln>
            <a:noFill/>
          </a:ln>
        </p:spPr>
      </p:pic>
      <p:sp>
        <p:nvSpPr>
          <p:cNvPr id="262" name="Google Shape;26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 </a:t>
            </a:r>
            <a:r>
              <a:rPr lang="en"/>
              <a:t>on validation dataset</a:t>
            </a:r>
            <a:r>
              <a:rPr lang="en"/>
              <a:t>: Boston</a:t>
            </a:r>
            <a:endParaRPr/>
          </a:p>
        </p:txBody>
      </p:sp>
      <p:sp>
        <p:nvSpPr>
          <p:cNvPr id="268" name="Google Shape;268;p35"/>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Actual score                                                            Predicted score</a:t>
            </a:r>
            <a:endParaRPr sz="1800">
              <a:solidFill>
                <a:srgbClr val="000000"/>
              </a:solidFill>
              <a:latin typeface="Playfair Display"/>
              <a:ea typeface="Playfair Display"/>
              <a:cs typeface="Playfair Display"/>
              <a:sym typeface="Playfair Display"/>
            </a:endParaRPr>
          </a:p>
        </p:txBody>
      </p:sp>
      <p:pic>
        <p:nvPicPr>
          <p:cNvPr id="269" name="Google Shape;269;p35"/>
          <p:cNvPicPr preferRelativeResize="0"/>
          <p:nvPr/>
        </p:nvPicPr>
        <p:blipFill rotWithShape="1">
          <a:blip r:embed="rId3">
            <a:alphaModFix/>
          </a:blip>
          <a:srcRect b="0" l="28005" r="0" t="0"/>
          <a:stretch/>
        </p:blipFill>
        <p:spPr>
          <a:xfrm>
            <a:off x="198974" y="1822700"/>
            <a:ext cx="4027175" cy="2981525"/>
          </a:xfrm>
          <a:prstGeom prst="rect">
            <a:avLst/>
          </a:prstGeom>
          <a:noFill/>
          <a:ln>
            <a:noFill/>
          </a:ln>
        </p:spPr>
      </p:pic>
      <p:pic>
        <p:nvPicPr>
          <p:cNvPr id="270" name="Google Shape;270;p35"/>
          <p:cNvPicPr preferRelativeResize="0"/>
          <p:nvPr/>
        </p:nvPicPr>
        <p:blipFill rotWithShape="1">
          <a:blip r:embed="rId4">
            <a:alphaModFix/>
          </a:blip>
          <a:srcRect b="0" l="28150" r="0" t="0"/>
          <a:stretch/>
        </p:blipFill>
        <p:spPr>
          <a:xfrm>
            <a:off x="4652450" y="1819725"/>
            <a:ext cx="4027175" cy="2987469"/>
          </a:xfrm>
          <a:prstGeom prst="rect">
            <a:avLst/>
          </a:prstGeom>
          <a:noFill/>
          <a:ln>
            <a:noFill/>
          </a:ln>
        </p:spPr>
      </p:pic>
      <p:sp>
        <p:nvSpPr>
          <p:cNvPr id="271" name="Google Shape;27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Inference on time series street view images</a:t>
            </a:r>
            <a:endParaRPr/>
          </a:p>
        </p:txBody>
      </p:sp>
      <p:sp>
        <p:nvSpPr>
          <p:cNvPr id="277" name="Google Shape;27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6"/>
          <p:cNvPicPr preferRelativeResize="0"/>
          <p:nvPr/>
        </p:nvPicPr>
        <p:blipFill>
          <a:blip r:embed="rId3">
            <a:alphaModFix/>
          </a:blip>
          <a:stretch>
            <a:fillRect/>
          </a:stretch>
        </p:blipFill>
        <p:spPr>
          <a:xfrm>
            <a:off x="168700" y="1694900"/>
            <a:ext cx="8806576" cy="2278250"/>
          </a:xfrm>
          <a:prstGeom prst="rect">
            <a:avLst/>
          </a:prstGeom>
          <a:noFill/>
          <a:ln>
            <a:noFill/>
          </a:ln>
        </p:spPr>
      </p:pic>
      <p:grpSp>
        <p:nvGrpSpPr>
          <p:cNvPr id="279" name="Google Shape;279;p36"/>
          <p:cNvGrpSpPr/>
          <p:nvPr/>
        </p:nvGrpSpPr>
        <p:grpSpPr>
          <a:xfrm>
            <a:off x="6071275" y="1637575"/>
            <a:ext cx="3015000" cy="2301200"/>
            <a:chOff x="5129725" y="1964275"/>
            <a:chExt cx="3015000" cy="2301200"/>
          </a:xfrm>
        </p:grpSpPr>
        <p:sp>
          <p:nvSpPr>
            <p:cNvPr id="280" name="Google Shape;280;p36"/>
            <p:cNvSpPr/>
            <p:nvPr/>
          </p:nvSpPr>
          <p:spPr>
            <a:xfrm>
              <a:off x="5129725" y="2312475"/>
              <a:ext cx="3015000" cy="19530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txBox="1"/>
            <p:nvPr/>
          </p:nvSpPr>
          <p:spPr>
            <a:xfrm>
              <a:off x="5869675" y="1964275"/>
              <a:ext cx="153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rgbClr val="6AA84F"/>
                  </a:solidFill>
                  <a:latin typeface="Source Sans Pro"/>
                  <a:ea typeface="Source Sans Pro"/>
                  <a:cs typeface="Source Sans Pro"/>
                  <a:sym typeface="Source Sans Pro"/>
                </a:rPr>
                <a:t>Inference</a:t>
              </a:r>
              <a:endParaRPr b="1" i="1">
                <a:solidFill>
                  <a:srgbClr val="6AA84F"/>
                </a:solidFill>
                <a:latin typeface="Source Sans Pro"/>
                <a:ea typeface="Source Sans Pro"/>
                <a:cs typeface="Source Sans Pro"/>
                <a:sym typeface="Source Sans Pr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 series analysis: Boston</a:t>
            </a:r>
            <a:endParaRPr/>
          </a:p>
        </p:txBody>
      </p:sp>
      <p:sp>
        <p:nvSpPr>
          <p:cNvPr id="287" name="Google Shape;28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7"/>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289" name="Google Shape;289;p37"/>
          <p:cNvGrpSpPr/>
          <p:nvPr/>
        </p:nvGrpSpPr>
        <p:grpSpPr>
          <a:xfrm>
            <a:off x="197161" y="1413825"/>
            <a:ext cx="2781022" cy="3041400"/>
            <a:chOff x="311725" y="1393525"/>
            <a:chExt cx="2781300" cy="3041400"/>
          </a:xfrm>
        </p:grpSpPr>
        <p:pic>
          <p:nvPicPr>
            <p:cNvPr id="290" name="Google Shape;290;p37"/>
            <p:cNvPicPr preferRelativeResize="0"/>
            <p:nvPr/>
          </p:nvPicPr>
          <p:blipFill rotWithShape="1">
            <a:blip r:embed="rId3">
              <a:alphaModFix/>
            </a:blip>
            <a:srcRect b="15196" l="26253" r="34125" t="0"/>
            <a:stretch/>
          </p:blipFill>
          <p:spPr>
            <a:xfrm>
              <a:off x="311725" y="1393525"/>
              <a:ext cx="2781149" cy="3041400"/>
            </a:xfrm>
            <a:prstGeom prst="rect">
              <a:avLst/>
            </a:prstGeom>
            <a:noFill/>
            <a:ln>
              <a:noFill/>
            </a:ln>
          </p:spPr>
        </p:pic>
        <p:sp>
          <p:nvSpPr>
            <p:cNvPr id="291" name="Google Shape;291;p37"/>
            <p:cNvSpPr txBox="1"/>
            <p:nvPr/>
          </p:nvSpPr>
          <p:spPr>
            <a:xfrm>
              <a:off x="2444425" y="4080925"/>
              <a:ext cx="648600" cy="354000"/>
            </a:xfrm>
            <a:prstGeom prst="rect">
              <a:avLst/>
            </a:prstGeom>
            <a:solidFill>
              <a:srgbClr val="EFEFEF"/>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Source Sans Pro"/>
                  <a:ea typeface="Source Sans Pro"/>
                  <a:cs typeface="Source Sans Pro"/>
                  <a:sym typeface="Source Sans Pro"/>
                </a:rPr>
                <a:t>2007-08</a:t>
              </a:r>
              <a:endParaRPr sz="1100">
                <a:latin typeface="Source Sans Pro"/>
                <a:ea typeface="Source Sans Pro"/>
                <a:cs typeface="Source Sans Pro"/>
                <a:sym typeface="Source Sans Pro"/>
              </a:endParaRPr>
            </a:p>
          </p:txBody>
        </p:sp>
      </p:grpSp>
      <p:grpSp>
        <p:nvGrpSpPr>
          <p:cNvPr id="292" name="Google Shape;292;p37"/>
          <p:cNvGrpSpPr/>
          <p:nvPr/>
        </p:nvGrpSpPr>
        <p:grpSpPr>
          <a:xfrm>
            <a:off x="3137425" y="1413825"/>
            <a:ext cx="2781150" cy="3041400"/>
            <a:chOff x="3251975" y="1393525"/>
            <a:chExt cx="2781150" cy="3041400"/>
          </a:xfrm>
        </p:grpSpPr>
        <p:pic>
          <p:nvPicPr>
            <p:cNvPr id="293" name="Google Shape;293;p37"/>
            <p:cNvPicPr preferRelativeResize="0"/>
            <p:nvPr/>
          </p:nvPicPr>
          <p:blipFill rotWithShape="1">
            <a:blip r:embed="rId4">
              <a:alphaModFix/>
            </a:blip>
            <a:srcRect b="15196" l="26416" r="33960" t="0"/>
            <a:stretch/>
          </p:blipFill>
          <p:spPr>
            <a:xfrm>
              <a:off x="3251975" y="1393525"/>
              <a:ext cx="2781149" cy="3041400"/>
            </a:xfrm>
            <a:prstGeom prst="rect">
              <a:avLst/>
            </a:prstGeom>
            <a:noFill/>
            <a:ln>
              <a:noFill/>
            </a:ln>
          </p:spPr>
        </p:pic>
        <p:sp>
          <p:nvSpPr>
            <p:cNvPr id="294" name="Google Shape;294;p37"/>
            <p:cNvSpPr txBox="1"/>
            <p:nvPr/>
          </p:nvSpPr>
          <p:spPr>
            <a:xfrm>
              <a:off x="5384525" y="4080925"/>
              <a:ext cx="648600" cy="354000"/>
            </a:xfrm>
            <a:prstGeom prst="rect">
              <a:avLst/>
            </a:prstGeom>
            <a:solidFill>
              <a:srgbClr val="EFEFEF"/>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Source Sans Pro"/>
                  <a:ea typeface="Source Sans Pro"/>
                  <a:cs typeface="Source Sans Pro"/>
                  <a:sym typeface="Source Sans Pro"/>
                </a:rPr>
                <a:t>2011-12</a:t>
              </a:r>
              <a:endParaRPr sz="1100">
                <a:latin typeface="Source Sans Pro"/>
                <a:ea typeface="Source Sans Pro"/>
                <a:cs typeface="Source Sans Pro"/>
                <a:sym typeface="Source Sans Pro"/>
              </a:endParaRPr>
            </a:p>
          </p:txBody>
        </p:sp>
      </p:grpSp>
      <p:grpSp>
        <p:nvGrpSpPr>
          <p:cNvPr id="295" name="Google Shape;295;p37"/>
          <p:cNvGrpSpPr/>
          <p:nvPr/>
        </p:nvGrpSpPr>
        <p:grpSpPr>
          <a:xfrm>
            <a:off x="6077825" y="1413825"/>
            <a:ext cx="2754804" cy="3041400"/>
            <a:chOff x="6192075" y="1373225"/>
            <a:chExt cx="2754804" cy="3041400"/>
          </a:xfrm>
        </p:grpSpPr>
        <p:pic>
          <p:nvPicPr>
            <p:cNvPr id="296" name="Google Shape;296;p37"/>
            <p:cNvPicPr preferRelativeResize="0"/>
            <p:nvPr/>
          </p:nvPicPr>
          <p:blipFill rotWithShape="1">
            <a:blip r:embed="rId5">
              <a:alphaModFix/>
            </a:blip>
            <a:srcRect b="15196" l="26731" r="34020" t="0"/>
            <a:stretch/>
          </p:blipFill>
          <p:spPr>
            <a:xfrm>
              <a:off x="6192075" y="1373225"/>
              <a:ext cx="2754804" cy="3041400"/>
            </a:xfrm>
            <a:prstGeom prst="rect">
              <a:avLst/>
            </a:prstGeom>
            <a:noFill/>
            <a:ln>
              <a:noFill/>
            </a:ln>
          </p:spPr>
        </p:pic>
        <p:sp>
          <p:nvSpPr>
            <p:cNvPr id="297" name="Google Shape;297;p37"/>
            <p:cNvSpPr txBox="1"/>
            <p:nvPr/>
          </p:nvSpPr>
          <p:spPr>
            <a:xfrm>
              <a:off x="8472450" y="4060625"/>
              <a:ext cx="474300" cy="354000"/>
            </a:xfrm>
            <a:prstGeom prst="rect">
              <a:avLst/>
            </a:prstGeom>
            <a:solidFill>
              <a:srgbClr val="EFEFEF"/>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Source Sans Pro"/>
                  <a:ea typeface="Source Sans Pro"/>
                  <a:cs typeface="Source Sans Pro"/>
                  <a:sym typeface="Source Sans Pro"/>
                </a:rPr>
                <a:t>2017</a:t>
              </a:r>
              <a:endParaRPr sz="1100">
                <a:latin typeface="Source Sans Pro"/>
                <a:ea typeface="Source Sans Pro"/>
                <a:cs typeface="Source Sans Pro"/>
                <a:sym typeface="Source Sans Pro"/>
              </a:endParaRPr>
            </a:p>
          </p:txBody>
        </p:sp>
      </p:grpSp>
      <p:grpSp>
        <p:nvGrpSpPr>
          <p:cNvPr id="298" name="Google Shape;298;p37"/>
          <p:cNvGrpSpPr/>
          <p:nvPr/>
        </p:nvGrpSpPr>
        <p:grpSpPr>
          <a:xfrm>
            <a:off x="363000" y="3099200"/>
            <a:ext cx="6119050" cy="305475"/>
            <a:chOff x="363000" y="3099200"/>
            <a:chExt cx="6119050" cy="305475"/>
          </a:xfrm>
        </p:grpSpPr>
        <p:sp>
          <p:nvSpPr>
            <p:cNvPr id="299" name="Google Shape;299;p37"/>
            <p:cNvSpPr/>
            <p:nvPr/>
          </p:nvSpPr>
          <p:spPr>
            <a:xfrm>
              <a:off x="6212950" y="3099200"/>
              <a:ext cx="269100" cy="269100"/>
            </a:xfrm>
            <a:prstGeom prst="ellipse">
              <a:avLst/>
            </a:prstGeom>
            <a:noFill/>
            <a:ln cap="flat" cmpd="sng" w="28575">
              <a:solidFill>
                <a:srgbClr val="54BD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3287975" y="3117388"/>
              <a:ext cx="269100" cy="269100"/>
            </a:xfrm>
            <a:prstGeom prst="ellipse">
              <a:avLst/>
            </a:prstGeom>
            <a:noFill/>
            <a:ln cap="flat" cmpd="sng" w="28575">
              <a:solidFill>
                <a:srgbClr val="54BD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363000" y="3135575"/>
              <a:ext cx="269100" cy="269100"/>
            </a:xfrm>
            <a:prstGeom prst="ellipse">
              <a:avLst/>
            </a:prstGeom>
            <a:noFill/>
            <a:ln cap="flat" cmpd="sng" w="28575">
              <a:solidFill>
                <a:srgbClr val="54BD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Great Recession</a:t>
            </a:r>
            <a:endParaRPr/>
          </a:p>
        </p:txBody>
      </p:sp>
      <p:sp>
        <p:nvSpPr>
          <p:cNvPr id="307" name="Google Shape;30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08" name="Google Shape;308;p38"/>
          <p:cNvGrpSpPr/>
          <p:nvPr/>
        </p:nvGrpSpPr>
        <p:grpSpPr>
          <a:xfrm>
            <a:off x="2318737" y="1313638"/>
            <a:ext cx="4506525" cy="1834225"/>
            <a:chOff x="2318737" y="1313638"/>
            <a:chExt cx="4506525" cy="1834225"/>
          </a:xfrm>
        </p:grpSpPr>
        <p:pic>
          <p:nvPicPr>
            <p:cNvPr id="309" name="Google Shape;309;p38"/>
            <p:cNvPicPr preferRelativeResize="0"/>
            <p:nvPr/>
          </p:nvPicPr>
          <p:blipFill>
            <a:blip r:embed="rId3">
              <a:alphaModFix/>
            </a:blip>
            <a:stretch>
              <a:fillRect/>
            </a:stretch>
          </p:blipFill>
          <p:spPr>
            <a:xfrm>
              <a:off x="2318737" y="1411613"/>
              <a:ext cx="4506524" cy="1736250"/>
            </a:xfrm>
            <a:prstGeom prst="rect">
              <a:avLst/>
            </a:prstGeom>
            <a:noFill/>
            <a:ln>
              <a:noFill/>
            </a:ln>
          </p:spPr>
        </p:pic>
        <p:sp>
          <p:nvSpPr>
            <p:cNvPr id="310" name="Google Shape;310;p38"/>
            <p:cNvSpPr txBox="1"/>
            <p:nvPr/>
          </p:nvSpPr>
          <p:spPr>
            <a:xfrm>
              <a:off x="2875163" y="1486763"/>
              <a:ext cx="130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ans Pro"/>
                  <a:ea typeface="Source Sans Pro"/>
                  <a:cs typeface="Source Sans Pro"/>
                  <a:sym typeface="Source Sans Pro"/>
                </a:rPr>
                <a:t>2007-09</a:t>
              </a:r>
              <a:endParaRPr b="1">
                <a:solidFill>
                  <a:srgbClr val="980000"/>
                </a:solidFill>
                <a:latin typeface="Source Sans Pro"/>
                <a:ea typeface="Source Sans Pro"/>
                <a:cs typeface="Source Sans Pro"/>
                <a:sym typeface="Source Sans Pro"/>
              </a:endParaRPr>
            </a:p>
          </p:txBody>
        </p:sp>
        <p:sp>
          <p:nvSpPr>
            <p:cNvPr id="311" name="Google Shape;311;p38"/>
            <p:cNvSpPr txBox="1"/>
            <p:nvPr/>
          </p:nvSpPr>
          <p:spPr>
            <a:xfrm>
              <a:off x="4655063" y="1313638"/>
              <a:ext cx="2170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Source Sans Pro"/>
                  <a:ea typeface="Source Sans Pro"/>
                  <a:cs typeface="Source Sans Pro"/>
                  <a:sym typeface="Source Sans Pro"/>
                </a:rPr>
                <a:t>Unemployment Rate</a:t>
              </a:r>
              <a:endParaRPr b="1">
                <a:latin typeface="Source Sans Pro"/>
                <a:ea typeface="Source Sans Pro"/>
                <a:cs typeface="Source Sans Pro"/>
                <a:sym typeface="Source Sans Pro"/>
              </a:endParaRPr>
            </a:p>
          </p:txBody>
        </p:sp>
      </p:grpSp>
      <p:grpSp>
        <p:nvGrpSpPr>
          <p:cNvPr id="312" name="Google Shape;312;p38"/>
          <p:cNvGrpSpPr/>
          <p:nvPr/>
        </p:nvGrpSpPr>
        <p:grpSpPr>
          <a:xfrm>
            <a:off x="2318724" y="3037775"/>
            <a:ext cx="4506550" cy="1846338"/>
            <a:chOff x="2318724" y="3037775"/>
            <a:chExt cx="4506550" cy="1846338"/>
          </a:xfrm>
        </p:grpSpPr>
        <p:pic>
          <p:nvPicPr>
            <p:cNvPr id="313" name="Google Shape;313;p38"/>
            <p:cNvPicPr preferRelativeResize="0"/>
            <p:nvPr/>
          </p:nvPicPr>
          <p:blipFill>
            <a:blip r:embed="rId4">
              <a:alphaModFix/>
            </a:blip>
            <a:stretch>
              <a:fillRect/>
            </a:stretch>
          </p:blipFill>
          <p:spPr>
            <a:xfrm>
              <a:off x="2318724" y="3147850"/>
              <a:ext cx="4506550" cy="1736263"/>
            </a:xfrm>
            <a:prstGeom prst="rect">
              <a:avLst/>
            </a:prstGeom>
            <a:noFill/>
            <a:ln>
              <a:noFill/>
            </a:ln>
          </p:spPr>
        </p:pic>
        <p:sp>
          <p:nvSpPr>
            <p:cNvPr id="314" name="Google Shape;314;p38"/>
            <p:cNvSpPr txBox="1"/>
            <p:nvPr/>
          </p:nvSpPr>
          <p:spPr>
            <a:xfrm>
              <a:off x="5440169" y="3037775"/>
              <a:ext cx="138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Source Sans Pro"/>
                  <a:ea typeface="Source Sans Pro"/>
                  <a:cs typeface="Source Sans Pro"/>
                  <a:sym typeface="Source Sans Pro"/>
                </a:rPr>
                <a:t>Poverty Rate</a:t>
              </a:r>
              <a:endParaRPr b="1">
                <a:latin typeface="Source Sans Pro"/>
                <a:ea typeface="Source Sans Pro"/>
                <a:cs typeface="Source Sans Pro"/>
                <a:sym typeface="Source Sans Pro"/>
              </a:endParaRPr>
            </a:p>
          </p:txBody>
        </p:sp>
      </p:grpSp>
      <p:sp>
        <p:nvSpPr>
          <p:cNvPr id="315" name="Google Shape;315;p38"/>
          <p:cNvSpPr txBox="1"/>
          <p:nvPr/>
        </p:nvSpPr>
        <p:spPr>
          <a:xfrm>
            <a:off x="6950250" y="3905825"/>
            <a:ext cx="2070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Chang, S.-S; Stuckler, D; Yip, P; Gunnell, D (2013). </a:t>
            </a:r>
            <a:r>
              <a:rPr lang="en" sz="1000">
                <a:solidFill>
                  <a:srgbClr val="3366BB"/>
                </a:solidFill>
                <a:uFill>
                  <a:noFill/>
                </a:uFill>
                <a:latin typeface="Source Sans Pro"/>
                <a:ea typeface="Source Sans Pro"/>
                <a:cs typeface="Source Sans Pro"/>
                <a:sym typeface="Source Sans Pro"/>
                <a:hlinkClick r:id="rId5">
                  <a:extLst>
                    <a:ext uri="{A12FA001-AC4F-418D-AE19-62706E023703}">
                      <ahyp:hlinkClr val="tx"/>
                    </a:ext>
                  </a:extLst>
                </a:hlinkClick>
              </a:rPr>
              <a:t>"Impact of 2008 global economic crisis on suicide: Time trend study in 54 countries."</a:t>
            </a:r>
            <a:endParaRPr sz="1000">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nvSpPr>
        <p:spPr>
          <a:xfrm>
            <a:off x="5325900" y="1561950"/>
            <a:ext cx="30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Median household income in Boston</a:t>
            </a:r>
            <a:endParaRPr>
              <a:latin typeface="Source Sans Pro"/>
              <a:ea typeface="Source Sans Pro"/>
              <a:cs typeface="Source Sans Pro"/>
              <a:sym typeface="Source Sans Pro"/>
            </a:endParaRPr>
          </a:p>
        </p:txBody>
      </p:sp>
      <p:sp>
        <p:nvSpPr>
          <p:cNvPr id="321" name="Google Shape;321;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Well-being analysis: Boston</a:t>
            </a:r>
            <a:endParaRPr/>
          </a:p>
        </p:txBody>
      </p:sp>
      <p:pic>
        <p:nvPicPr>
          <p:cNvPr id="322" name="Google Shape;322;p39"/>
          <p:cNvPicPr preferRelativeResize="0"/>
          <p:nvPr/>
        </p:nvPicPr>
        <p:blipFill rotWithShape="1">
          <a:blip r:embed="rId3">
            <a:alphaModFix/>
          </a:blip>
          <a:srcRect b="0" l="317" r="317" t="0"/>
          <a:stretch/>
        </p:blipFill>
        <p:spPr>
          <a:xfrm>
            <a:off x="513000" y="1846325"/>
            <a:ext cx="3714750" cy="2505075"/>
          </a:xfrm>
          <a:prstGeom prst="rect">
            <a:avLst/>
          </a:prstGeom>
          <a:noFill/>
          <a:ln>
            <a:noFill/>
          </a:ln>
        </p:spPr>
      </p:pic>
      <p:pic>
        <p:nvPicPr>
          <p:cNvPr id="323" name="Google Shape;323;p39"/>
          <p:cNvPicPr preferRelativeResize="0"/>
          <p:nvPr/>
        </p:nvPicPr>
        <p:blipFill>
          <a:blip r:embed="rId4">
            <a:alphaModFix/>
          </a:blip>
          <a:stretch>
            <a:fillRect/>
          </a:stretch>
        </p:blipFill>
        <p:spPr>
          <a:xfrm>
            <a:off x="4706425" y="1860600"/>
            <a:ext cx="3771900" cy="2476500"/>
          </a:xfrm>
          <a:prstGeom prst="rect">
            <a:avLst/>
          </a:prstGeom>
          <a:noFill/>
          <a:ln>
            <a:noFill/>
          </a:ln>
        </p:spPr>
      </p:pic>
      <p:sp>
        <p:nvSpPr>
          <p:cNvPr id="324" name="Google Shape;324;p39"/>
          <p:cNvSpPr txBox="1"/>
          <p:nvPr/>
        </p:nvSpPr>
        <p:spPr>
          <a:xfrm>
            <a:off x="1223700" y="1561950"/>
            <a:ext cx="28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Predicted blight scores (95% CI)</a:t>
            </a:r>
            <a:endParaRPr>
              <a:latin typeface="Source Sans Pro"/>
              <a:ea typeface="Source Sans Pro"/>
              <a:cs typeface="Source Sans Pro"/>
              <a:sym typeface="Source Sans Pro"/>
            </a:endParaRPr>
          </a:p>
        </p:txBody>
      </p:sp>
      <p:sp>
        <p:nvSpPr>
          <p:cNvPr id="325" name="Google Shape;32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idx="1" type="body"/>
          </p:nvPr>
        </p:nvSpPr>
        <p:spPr>
          <a:xfrm>
            <a:off x="311725" y="1393525"/>
            <a:ext cx="8367900" cy="3631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We trained a deep neural network to perform systematic social observation at scale</a:t>
            </a:r>
            <a:r>
              <a:rPr lang="en"/>
              <a:t>.</a:t>
            </a:r>
            <a:endParaRPr/>
          </a:p>
          <a:p>
            <a:pPr indent="-355600" lvl="0" marL="457200" rtl="0" algn="l">
              <a:spcBef>
                <a:spcPts val="0"/>
              </a:spcBef>
              <a:spcAft>
                <a:spcPts val="0"/>
              </a:spcAft>
              <a:buSzPts val="2000"/>
              <a:buChar char="●"/>
            </a:pPr>
            <a:r>
              <a:rPr lang="en"/>
              <a:t>Our </a:t>
            </a:r>
            <a:r>
              <a:rPr lang="en"/>
              <a:t>neural network</a:t>
            </a:r>
            <a:r>
              <a:rPr lang="en"/>
              <a:t> can </a:t>
            </a:r>
            <a:r>
              <a:rPr lang="en"/>
              <a:t>identify changes in building upkeep in different neighborhoods and cities.</a:t>
            </a:r>
            <a:endParaRPr/>
          </a:p>
          <a:p>
            <a:pPr indent="-355600" lvl="0" marL="457200" rtl="0" algn="l">
              <a:spcBef>
                <a:spcPts val="0"/>
              </a:spcBef>
              <a:spcAft>
                <a:spcPts val="0"/>
              </a:spcAft>
              <a:buSzPts val="2000"/>
              <a:buChar char="●"/>
            </a:pPr>
            <a:r>
              <a:rPr lang="en"/>
              <a:t>Our time </a:t>
            </a:r>
            <a:r>
              <a:rPr lang="en"/>
              <a:t>series</a:t>
            </a:r>
            <a:r>
              <a:rPr lang="en"/>
              <a:t> analysis shows how changes in building upkeep in Boston </a:t>
            </a:r>
            <a:r>
              <a:rPr lang="en"/>
              <a:t>reflect the Great Recession and recovery.</a:t>
            </a:r>
            <a:endParaRPr/>
          </a:p>
        </p:txBody>
      </p:sp>
      <p:sp>
        <p:nvSpPr>
          <p:cNvPr id="331" name="Google Shape;331;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332" name="Google Shape;33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Understand how neighborhood upkeep in cities </a:t>
            </a:r>
            <a:r>
              <a:rPr lang="en"/>
              <a:t>changes over time</a:t>
            </a:r>
            <a:endParaRPr/>
          </a:p>
          <a:p>
            <a:pPr indent="-342900" lvl="1" marL="914400" rtl="0" algn="l">
              <a:spcBef>
                <a:spcPts val="0"/>
              </a:spcBef>
              <a:spcAft>
                <a:spcPts val="0"/>
              </a:spcAft>
              <a:buSzPts val="1800"/>
              <a:buChar char="○"/>
            </a:pPr>
            <a:r>
              <a:rPr lang="en"/>
              <a:t>Our other target cities: Austin, Detroit, Los Angeles, Philadelphia</a:t>
            </a:r>
            <a:endParaRPr/>
          </a:p>
          <a:p>
            <a:pPr indent="-355600" lvl="0" marL="457200" rtl="0" algn="l">
              <a:spcBef>
                <a:spcPts val="0"/>
              </a:spcBef>
              <a:spcAft>
                <a:spcPts val="0"/>
              </a:spcAft>
              <a:buSzPts val="2000"/>
              <a:buChar char="●"/>
            </a:pPr>
            <a:r>
              <a:rPr lang="en"/>
              <a:t>Understand relationship between neighborhood upkeep and well-being</a:t>
            </a:r>
            <a:endParaRPr/>
          </a:p>
          <a:p>
            <a:pPr indent="-342900" lvl="1" marL="914400" rtl="0" algn="l">
              <a:spcBef>
                <a:spcPts val="0"/>
              </a:spcBef>
              <a:spcAft>
                <a:spcPts val="0"/>
              </a:spcAft>
              <a:buSzPts val="1800"/>
              <a:buChar char="○"/>
            </a:pPr>
            <a:r>
              <a:rPr lang="en"/>
              <a:t>Measures of well-being: crime rates; physical, mental health; income; subjective well-being</a:t>
            </a:r>
            <a:endParaRPr/>
          </a:p>
          <a:p>
            <a:pPr indent="-355600" lvl="0" marL="457200" rtl="0" algn="l">
              <a:spcBef>
                <a:spcPts val="0"/>
              </a:spcBef>
              <a:spcAft>
                <a:spcPts val="0"/>
              </a:spcAft>
              <a:buSzPts val="2000"/>
              <a:buChar char="●"/>
            </a:pPr>
            <a:r>
              <a:rPr lang="en"/>
              <a:t>Recommend policies to reduce inequities in well-being</a:t>
            </a:r>
            <a:endParaRPr/>
          </a:p>
          <a:p>
            <a:pPr indent="-342900" lvl="1" marL="914400" rtl="0" algn="l">
              <a:spcBef>
                <a:spcPts val="0"/>
              </a:spcBef>
              <a:spcAft>
                <a:spcPts val="0"/>
              </a:spcAft>
              <a:buSzPts val="1800"/>
              <a:buChar char="○"/>
            </a:pPr>
            <a:r>
              <a:rPr lang="en"/>
              <a:t>e.g. targeted greening/cleaning initiatives</a:t>
            </a:r>
            <a:endParaRPr/>
          </a:p>
        </p:txBody>
      </p:sp>
      <p:sp>
        <p:nvSpPr>
          <p:cNvPr id="338" name="Google Shape;338;p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Expected impact</a:t>
            </a:r>
            <a:endParaRPr/>
          </a:p>
        </p:txBody>
      </p:sp>
      <p:sp>
        <p:nvSpPr>
          <p:cNvPr id="339" name="Google Shape;33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a:t>
            </a:r>
            <a:r>
              <a:rPr lang="en"/>
              <a:t>Motivation </a:t>
            </a:r>
            <a:endParaRPr/>
          </a:p>
        </p:txBody>
      </p:sp>
      <p:pic>
        <p:nvPicPr>
          <p:cNvPr id="88" name="Google Shape;88;p15"/>
          <p:cNvPicPr preferRelativeResize="0"/>
          <p:nvPr/>
        </p:nvPicPr>
        <p:blipFill>
          <a:blip r:embed="rId3">
            <a:alphaModFix/>
          </a:blip>
          <a:stretch>
            <a:fillRect/>
          </a:stretch>
        </p:blipFill>
        <p:spPr>
          <a:xfrm>
            <a:off x="5955450" y="0"/>
            <a:ext cx="3188551" cy="1274900"/>
          </a:xfrm>
          <a:prstGeom prst="rect">
            <a:avLst/>
          </a:prstGeom>
          <a:noFill/>
          <a:ln>
            <a:noFill/>
          </a:ln>
        </p:spPr>
      </p:pic>
      <p:sp>
        <p:nvSpPr>
          <p:cNvPr id="89" name="Google Shape;8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5"/>
          <p:cNvSpPr txBox="1"/>
          <p:nvPr/>
        </p:nvSpPr>
        <p:spPr>
          <a:xfrm>
            <a:off x="740800" y="1581775"/>
            <a:ext cx="2976900" cy="1293000"/>
          </a:xfrm>
          <a:prstGeom prst="rect">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500">
                <a:solidFill>
                  <a:schemeClr val="dk1"/>
                </a:solidFill>
                <a:latin typeface="Source Sans Pro"/>
                <a:ea typeface="Source Sans Pro"/>
                <a:cs typeface="Source Sans Pro"/>
                <a:sym typeface="Source Sans Pro"/>
              </a:rPr>
              <a:t>Presence of </a:t>
            </a:r>
            <a:endParaRPr sz="1500">
              <a:solidFill>
                <a:schemeClr val="dk1"/>
              </a:solidFill>
              <a:latin typeface="Source Sans Pro"/>
              <a:ea typeface="Source Sans Pro"/>
              <a:cs typeface="Source Sans Pro"/>
              <a:sym typeface="Source Sans Pro"/>
            </a:endParaRPr>
          </a:p>
          <a:p>
            <a:pPr indent="-323850" lvl="0" marL="457200" rtl="0" algn="l">
              <a:lnSpc>
                <a:spcPct val="100000"/>
              </a:lnSpc>
              <a:spcBef>
                <a:spcPts val="120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physical disorder</a:t>
            </a:r>
            <a:endParaRPr sz="1500">
              <a:solidFill>
                <a:schemeClr val="dk1"/>
              </a:solidFill>
              <a:latin typeface="Source Sans Pro"/>
              <a:ea typeface="Source Sans Pro"/>
              <a:cs typeface="Source Sans Pro"/>
              <a:sym typeface="Source Sans Pro"/>
            </a:endParaRPr>
          </a:p>
          <a:p>
            <a:pPr indent="-323850" lvl="0" marL="457200" rtl="0" algn="l">
              <a:lnSpc>
                <a:spcPct val="100000"/>
              </a:lnSpc>
              <a:spcBef>
                <a:spcPts val="0"/>
              </a:spcBef>
              <a:spcAft>
                <a:spcPts val="0"/>
              </a:spcAft>
              <a:buClr>
                <a:schemeClr val="dk1"/>
              </a:buClr>
              <a:buSzPts val="1500"/>
              <a:buFont typeface="Source Sans Pro"/>
              <a:buChar char="●"/>
            </a:pPr>
            <a:r>
              <a:rPr lang="en" sz="1500">
                <a:solidFill>
                  <a:schemeClr val="dk1"/>
                </a:solidFill>
                <a:latin typeface="Source Sans Pro"/>
                <a:ea typeface="Source Sans Pro"/>
                <a:cs typeface="Source Sans Pro"/>
                <a:sym typeface="Source Sans Pro"/>
              </a:rPr>
              <a:t>poorly maintained properties</a:t>
            </a:r>
            <a:endParaRPr sz="1500">
              <a:solidFill>
                <a:schemeClr val="dk1"/>
              </a:solidFill>
              <a:latin typeface="Source Sans Pro"/>
              <a:ea typeface="Source Sans Pro"/>
              <a:cs typeface="Source Sans Pro"/>
              <a:sym typeface="Source Sans Pro"/>
            </a:endParaRPr>
          </a:p>
          <a:p>
            <a:pPr indent="-336550" lvl="0" marL="457200" rtl="0" algn="l">
              <a:lnSpc>
                <a:spcPct val="100000"/>
              </a:lnSpc>
              <a:spcBef>
                <a:spcPts val="0"/>
              </a:spcBef>
              <a:spcAft>
                <a:spcPts val="0"/>
              </a:spcAft>
              <a:buClr>
                <a:schemeClr val="dk1"/>
              </a:buClr>
              <a:buSzPts val="1700"/>
              <a:buFont typeface="Source Sans Pro"/>
              <a:buChar char="●"/>
            </a:pPr>
            <a:r>
              <a:rPr lang="en" sz="1500">
                <a:solidFill>
                  <a:schemeClr val="dk1"/>
                </a:solidFill>
                <a:latin typeface="Source Sans Pro"/>
                <a:ea typeface="Source Sans Pro"/>
                <a:cs typeface="Source Sans Pro"/>
                <a:sym typeface="Source Sans Pro"/>
              </a:rPr>
              <a:t>vacant lots in neighborhoods</a:t>
            </a:r>
            <a:r>
              <a:rPr lang="en" sz="1700">
                <a:solidFill>
                  <a:schemeClr val="dk1"/>
                </a:solidFill>
                <a:latin typeface="Source Sans Pro"/>
                <a:ea typeface="Source Sans Pro"/>
                <a:cs typeface="Source Sans Pro"/>
                <a:sym typeface="Source Sans Pro"/>
              </a:rPr>
              <a:t> </a:t>
            </a:r>
            <a:endParaRPr sz="1200">
              <a:latin typeface="Source Sans Pro"/>
              <a:ea typeface="Source Sans Pro"/>
              <a:cs typeface="Source Sans Pro"/>
              <a:sym typeface="Source Sans Pro"/>
            </a:endParaRPr>
          </a:p>
        </p:txBody>
      </p:sp>
      <p:sp>
        <p:nvSpPr>
          <p:cNvPr id="91" name="Google Shape;91;p15"/>
          <p:cNvSpPr txBox="1"/>
          <p:nvPr/>
        </p:nvSpPr>
        <p:spPr>
          <a:xfrm>
            <a:off x="5495550" y="1597213"/>
            <a:ext cx="2976900" cy="12621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500">
                <a:solidFill>
                  <a:schemeClr val="dk1"/>
                </a:solidFill>
                <a:latin typeface="Source Sans Pro"/>
                <a:ea typeface="Source Sans Pro"/>
                <a:cs typeface="Source Sans Pro"/>
                <a:sym typeface="Source Sans Pro"/>
              </a:rPr>
              <a:t>Well-being: </a:t>
            </a:r>
            <a:endParaRPr sz="1500">
              <a:solidFill>
                <a:schemeClr val="dk1"/>
              </a:solidFill>
              <a:latin typeface="Source Sans Pro"/>
              <a:ea typeface="Source Sans Pro"/>
              <a:cs typeface="Source Sans Pro"/>
              <a:sym typeface="Source Sans Pro"/>
            </a:endParaRPr>
          </a:p>
          <a:p>
            <a:pPr indent="-323850" lvl="0" marL="457200" rtl="0" algn="l">
              <a:lnSpc>
                <a:spcPct val="100000"/>
              </a:lnSpc>
              <a:spcBef>
                <a:spcPts val="120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physical and mental health</a:t>
            </a:r>
            <a:endParaRPr sz="1500">
              <a:solidFill>
                <a:schemeClr val="accent1"/>
              </a:solidFill>
              <a:latin typeface="Source Sans Pro"/>
              <a:ea typeface="Source Sans Pro"/>
              <a:cs typeface="Source Sans Pro"/>
              <a:sym typeface="Source Sans Pro"/>
            </a:endParaRPr>
          </a:p>
          <a:p>
            <a:pPr indent="-323850" lvl="0" marL="457200" rtl="0" algn="l">
              <a:lnSpc>
                <a:spcPct val="100000"/>
              </a:lnSpc>
              <a:spcBef>
                <a:spcPts val="0"/>
              </a:spcBef>
              <a:spcAft>
                <a:spcPts val="0"/>
              </a:spcAft>
              <a:buClr>
                <a:schemeClr val="accent1"/>
              </a:buClr>
              <a:buSzPts val="1500"/>
              <a:buFont typeface="Source Sans Pro"/>
              <a:buChar char="●"/>
            </a:pPr>
            <a:r>
              <a:rPr lang="en" sz="1500">
                <a:solidFill>
                  <a:schemeClr val="accent1"/>
                </a:solidFill>
                <a:latin typeface="Source Sans Pro"/>
                <a:ea typeface="Source Sans Pro"/>
                <a:cs typeface="Source Sans Pro"/>
                <a:sym typeface="Source Sans Pro"/>
              </a:rPr>
              <a:t>crime and disorder</a:t>
            </a:r>
            <a:endParaRPr sz="1500">
              <a:solidFill>
                <a:schemeClr val="accent1"/>
              </a:solidFill>
              <a:latin typeface="Source Sans Pro"/>
              <a:ea typeface="Source Sans Pro"/>
              <a:cs typeface="Source Sans Pro"/>
              <a:sym typeface="Source Sans Pro"/>
            </a:endParaRPr>
          </a:p>
          <a:p>
            <a:pPr indent="-323850" lvl="0" marL="457200" rtl="0" algn="l">
              <a:lnSpc>
                <a:spcPct val="100000"/>
              </a:lnSpc>
              <a:spcBef>
                <a:spcPts val="0"/>
              </a:spcBef>
              <a:spcAft>
                <a:spcPts val="0"/>
              </a:spcAft>
              <a:buClr>
                <a:schemeClr val="accent1"/>
              </a:buClr>
              <a:buSzPts val="1500"/>
              <a:buFont typeface="Source Sans Pro"/>
              <a:buChar char="●"/>
            </a:pPr>
            <a:r>
              <a:rPr lang="en" sz="1500">
                <a:solidFill>
                  <a:schemeClr val="accent1"/>
                </a:solidFill>
                <a:highlight>
                  <a:srgbClr val="FFFFFF"/>
                </a:highlight>
                <a:latin typeface="Source Sans Pro"/>
                <a:ea typeface="Source Sans Pro"/>
                <a:cs typeface="Source Sans Pro"/>
                <a:sym typeface="Source Sans Pro"/>
              </a:rPr>
              <a:t>neighborhood disinvestment</a:t>
            </a:r>
            <a:endParaRPr sz="1500">
              <a:solidFill>
                <a:schemeClr val="accent1"/>
              </a:solidFill>
              <a:latin typeface="Source Sans Pro"/>
              <a:ea typeface="Source Sans Pro"/>
              <a:cs typeface="Source Sans Pro"/>
              <a:sym typeface="Source Sans Pro"/>
            </a:endParaRPr>
          </a:p>
        </p:txBody>
      </p:sp>
      <p:sp>
        <p:nvSpPr>
          <p:cNvPr id="92" name="Google Shape;92;p15"/>
          <p:cNvSpPr txBox="1"/>
          <p:nvPr/>
        </p:nvSpPr>
        <p:spPr>
          <a:xfrm>
            <a:off x="971350" y="2874775"/>
            <a:ext cx="2515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ans Pro"/>
                <a:ea typeface="Source Sans Pro"/>
                <a:cs typeface="Source Sans Pro"/>
                <a:sym typeface="Source Sans Pro"/>
              </a:rPr>
              <a:t>Neighborhood </a:t>
            </a:r>
            <a:r>
              <a:rPr b="1" lang="en">
                <a:solidFill>
                  <a:srgbClr val="980000"/>
                </a:solidFill>
                <a:latin typeface="Source Sans Pro"/>
                <a:ea typeface="Source Sans Pro"/>
                <a:cs typeface="Source Sans Pro"/>
                <a:sym typeface="Source Sans Pro"/>
              </a:rPr>
              <a:t>environmental</a:t>
            </a:r>
            <a:r>
              <a:rPr b="1" lang="en">
                <a:solidFill>
                  <a:srgbClr val="980000"/>
                </a:solidFill>
                <a:latin typeface="Source Sans Pro"/>
                <a:ea typeface="Source Sans Pro"/>
                <a:cs typeface="Source Sans Pro"/>
                <a:sym typeface="Source Sans Pro"/>
              </a:rPr>
              <a:t> characteristics  </a:t>
            </a:r>
            <a:endParaRPr b="1">
              <a:solidFill>
                <a:srgbClr val="980000"/>
              </a:solidFill>
              <a:latin typeface="Source Sans Pro"/>
              <a:ea typeface="Source Sans Pro"/>
              <a:cs typeface="Source Sans Pro"/>
              <a:sym typeface="Source Sans Pro"/>
            </a:endParaRPr>
          </a:p>
        </p:txBody>
      </p:sp>
      <p:pic>
        <p:nvPicPr>
          <p:cNvPr id="93" name="Google Shape;93;p15"/>
          <p:cNvPicPr preferRelativeResize="0"/>
          <p:nvPr/>
        </p:nvPicPr>
        <p:blipFill rotWithShape="1">
          <a:blip r:embed="rId4">
            <a:alphaModFix/>
          </a:blip>
          <a:srcRect b="0" l="0" r="0" t="0"/>
          <a:stretch/>
        </p:blipFill>
        <p:spPr>
          <a:xfrm>
            <a:off x="1076550" y="3452750"/>
            <a:ext cx="2368375" cy="1502575"/>
          </a:xfrm>
          <a:prstGeom prst="rect">
            <a:avLst/>
          </a:prstGeom>
          <a:noFill/>
          <a:ln>
            <a:noFill/>
          </a:ln>
        </p:spPr>
      </p:pic>
      <p:cxnSp>
        <p:nvCxnSpPr>
          <p:cNvPr id="94" name="Google Shape;94;p15"/>
          <p:cNvCxnSpPr/>
          <p:nvPr/>
        </p:nvCxnSpPr>
        <p:spPr>
          <a:xfrm>
            <a:off x="4069775" y="2194625"/>
            <a:ext cx="1121700" cy="4200"/>
          </a:xfrm>
          <a:prstGeom prst="straightConnector1">
            <a:avLst/>
          </a:prstGeom>
          <a:noFill/>
          <a:ln cap="flat" cmpd="sng" w="19050">
            <a:solidFill>
              <a:schemeClr val="dk2"/>
            </a:solidFill>
            <a:prstDash val="solid"/>
            <a:round/>
            <a:headEnd len="med" w="med" type="none"/>
            <a:tailEnd len="med" w="med" type="triangle"/>
          </a:ln>
        </p:spPr>
      </p:cxnSp>
      <p:sp>
        <p:nvSpPr>
          <p:cNvPr id="95" name="Google Shape;95;p15"/>
          <p:cNvSpPr txBox="1"/>
          <p:nvPr/>
        </p:nvSpPr>
        <p:spPr>
          <a:xfrm>
            <a:off x="3927300" y="2293625"/>
            <a:ext cx="18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Negatively affect </a:t>
            </a:r>
            <a:endParaRPr>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Evolution of sy</a:t>
            </a:r>
            <a:r>
              <a:rPr lang="en"/>
              <a:t>stematic social </a:t>
            </a:r>
            <a:r>
              <a:rPr lang="en"/>
              <a:t>observation</a:t>
            </a:r>
            <a:r>
              <a:rPr lang="en"/>
              <a:t> (SSO)</a:t>
            </a:r>
            <a:endParaRPr/>
          </a:p>
        </p:txBody>
      </p:sp>
      <p:sp>
        <p:nvSpPr>
          <p:cNvPr id="101" name="Google Shape;10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6"/>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Systematic social observation (SSO) at scale</a:t>
            </a:r>
            <a:endParaRPr/>
          </a:p>
        </p:txBody>
      </p:sp>
      <p:pic>
        <p:nvPicPr>
          <p:cNvPr id="103" name="Google Shape;103;p16"/>
          <p:cNvPicPr preferRelativeResize="0"/>
          <p:nvPr/>
        </p:nvPicPr>
        <p:blipFill rotWithShape="1">
          <a:blip r:embed="rId3">
            <a:alphaModFix/>
          </a:blip>
          <a:srcRect b="0" l="0" r="0" t="0"/>
          <a:stretch/>
        </p:blipFill>
        <p:spPr>
          <a:xfrm>
            <a:off x="723025" y="2253775"/>
            <a:ext cx="1732800" cy="1135800"/>
          </a:xfrm>
          <a:prstGeom prst="rect">
            <a:avLst/>
          </a:prstGeom>
          <a:noFill/>
          <a:ln>
            <a:noFill/>
          </a:ln>
        </p:spPr>
      </p:pic>
      <p:pic>
        <p:nvPicPr>
          <p:cNvPr id="104" name="Google Shape;104;p16"/>
          <p:cNvPicPr preferRelativeResize="0"/>
          <p:nvPr/>
        </p:nvPicPr>
        <p:blipFill rotWithShape="1">
          <a:blip r:embed="rId4">
            <a:alphaModFix/>
          </a:blip>
          <a:srcRect b="0" l="0" r="0" t="0"/>
          <a:stretch/>
        </p:blipFill>
        <p:spPr>
          <a:xfrm>
            <a:off x="3227601" y="2821685"/>
            <a:ext cx="1947342" cy="1276232"/>
          </a:xfrm>
          <a:prstGeom prst="rect">
            <a:avLst/>
          </a:prstGeom>
          <a:noFill/>
          <a:ln>
            <a:noFill/>
          </a:ln>
        </p:spPr>
      </p:pic>
      <p:pic>
        <p:nvPicPr>
          <p:cNvPr id="105" name="Google Shape;105;p16"/>
          <p:cNvPicPr preferRelativeResize="0"/>
          <p:nvPr/>
        </p:nvPicPr>
        <p:blipFill rotWithShape="1">
          <a:blip r:embed="rId5">
            <a:alphaModFix/>
          </a:blip>
          <a:srcRect b="0" l="0" r="0" t="0"/>
          <a:stretch/>
        </p:blipFill>
        <p:spPr>
          <a:xfrm>
            <a:off x="5946422" y="3487717"/>
            <a:ext cx="1918603" cy="1276233"/>
          </a:xfrm>
          <a:prstGeom prst="rect">
            <a:avLst/>
          </a:prstGeom>
          <a:noFill/>
          <a:ln>
            <a:noFill/>
          </a:ln>
        </p:spPr>
      </p:pic>
      <p:sp>
        <p:nvSpPr>
          <p:cNvPr id="106" name="Google Shape;106;p16"/>
          <p:cNvSpPr/>
          <p:nvPr/>
        </p:nvSpPr>
        <p:spPr>
          <a:xfrm>
            <a:off x="2580246" y="3070656"/>
            <a:ext cx="523200" cy="318900"/>
          </a:xfrm>
          <a:prstGeom prst="rightArrow">
            <a:avLst>
              <a:gd fmla="val 50000" name="adj1"/>
              <a:gd fmla="val 50000" name="adj2"/>
            </a:avLst>
          </a:prstGeom>
          <a:solidFill>
            <a:srgbClr val="ED7D3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7" name="Google Shape;107;p16"/>
          <p:cNvSpPr/>
          <p:nvPr/>
        </p:nvSpPr>
        <p:spPr>
          <a:xfrm>
            <a:off x="5288954" y="3656830"/>
            <a:ext cx="523200" cy="318900"/>
          </a:xfrm>
          <a:prstGeom prst="rightArrow">
            <a:avLst>
              <a:gd fmla="val 50000" name="adj1"/>
              <a:gd fmla="val 50000" name="adj2"/>
            </a:avLst>
          </a:prstGeom>
          <a:solidFill>
            <a:srgbClr val="ED7D3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idx="1" type="body"/>
          </p:nvPr>
        </p:nvSpPr>
        <p:spPr>
          <a:xfrm>
            <a:off x="311725" y="1393525"/>
            <a:ext cx="8367900" cy="366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a:t>
            </a:r>
            <a:r>
              <a:rPr lang="en"/>
              <a:t>tilizing deep learning to identify building upkeep from </a:t>
            </a:r>
            <a:r>
              <a:rPr b="1" lang="en"/>
              <a:t>Google Street View</a:t>
            </a:r>
            <a:r>
              <a:rPr lang="en"/>
              <a:t> images of urban streetscapes:</a:t>
            </a:r>
            <a:endParaRPr/>
          </a:p>
          <a:p>
            <a:pPr indent="-355600" lvl="0" marL="457200" rtl="0" algn="l">
              <a:spcBef>
                <a:spcPts val="1200"/>
              </a:spcBef>
              <a:spcAft>
                <a:spcPts val="0"/>
              </a:spcAft>
              <a:buSzPts val="2000"/>
              <a:buChar char="●"/>
            </a:pPr>
            <a:r>
              <a:rPr lang="en"/>
              <a:t>at a large scale</a:t>
            </a:r>
            <a:endParaRPr/>
          </a:p>
          <a:p>
            <a:pPr indent="-355600" lvl="0" marL="457200" rtl="0" algn="l">
              <a:spcBef>
                <a:spcPts val="0"/>
              </a:spcBef>
              <a:spcAft>
                <a:spcPts val="0"/>
              </a:spcAft>
              <a:buSzPts val="2000"/>
              <a:buChar char="●"/>
            </a:pPr>
            <a:r>
              <a:rPr lang="en"/>
              <a:t>over time (2007–2017)</a:t>
            </a:r>
            <a:endParaRPr/>
          </a:p>
          <a:p>
            <a:pPr indent="-355600" lvl="0" marL="457200" rtl="0" algn="l">
              <a:spcBef>
                <a:spcPts val="0"/>
              </a:spcBef>
              <a:spcAft>
                <a:spcPts val="0"/>
              </a:spcAft>
              <a:buSzPts val="2000"/>
              <a:buChar char="●"/>
            </a:pPr>
            <a:r>
              <a:rPr lang="en"/>
              <a:t>across multiple cities (Detroit, Boston, LA, etc.)</a:t>
            </a:r>
            <a:endParaRPr/>
          </a:p>
          <a:p>
            <a:pPr indent="0" lvl="0" marL="0" rtl="0" algn="l">
              <a:spcBef>
                <a:spcPts val="1200"/>
              </a:spcBef>
              <a:spcAft>
                <a:spcPts val="0"/>
              </a:spcAft>
              <a:buNone/>
            </a:pPr>
            <a:r>
              <a:rPr lang="en"/>
              <a:t>and q</a:t>
            </a:r>
            <a:r>
              <a:rPr lang="en"/>
              <a:t>uantitatively</a:t>
            </a:r>
            <a:r>
              <a:rPr lang="en"/>
              <a:t> analyze relationship </a:t>
            </a:r>
            <a:r>
              <a:rPr lang="en"/>
              <a:t>between</a:t>
            </a:r>
            <a:r>
              <a:rPr lang="en"/>
              <a:t> building upkeep </a:t>
            </a:r>
            <a:r>
              <a:rPr lang="en"/>
              <a:t>conditions</a:t>
            </a:r>
            <a:r>
              <a:rPr lang="en"/>
              <a:t> and well-being characteristics</a:t>
            </a:r>
            <a:endParaRPr/>
          </a:p>
          <a:p>
            <a:pPr indent="0" lvl="0" marL="0" rtl="0" algn="l">
              <a:spcBef>
                <a:spcPts val="1200"/>
              </a:spcBef>
              <a:spcAft>
                <a:spcPts val="1200"/>
              </a:spcAft>
              <a:buNone/>
            </a:pPr>
            <a:r>
              <a:t/>
            </a:r>
            <a:endParaRPr/>
          </a:p>
        </p:txBody>
      </p:sp>
      <p:sp>
        <p:nvSpPr>
          <p:cNvPr id="113" name="Google Shape;11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Goal</a:t>
            </a:r>
            <a:endParaRPr/>
          </a:p>
        </p:txBody>
      </p:sp>
      <p:sp>
        <p:nvSpPr>
          <p:cNvPr id="114" name="Google Shape;11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17"/>
          <p:cNvPicPr preferRelativeResize="0"/>
          <p:nvPr/>
        </p:nvPicPr>
        <p:blipFill>
          <a:blip r:embed="rId3">
            <a:alphaModFix/>
          </a:blip>
          <a:stretch>
            <a:fillRect/>
          </a:stretch>
        </p:blipFill>
        <p:spPr>
          <a:xfrm>
            <a:off x="5895625" y="1932475"/>
            <a:ext cx="2744751" cy="15211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Google Street V</a:t>
            </a:r>
            <a:r>
              <a:rPr lang="en"/>
              <a:t>iew</a:t>
            </a:r>
            <a:r>
              <a:rPr lang="en"/>
              <a:t> images over time  </a:t>
            </a:r>
            <a:endParaRPr/>
          </a:p>
        </p:txBody>
      </p:sp>
      <p:sp>
        <p:nvSpPr>
          <p:cNvPr id="121" name="Google Shape;121;p18"/>
          <p:cNvSpPr txBox="1"/>
          <p:nvPr>
            <p:ph idx="1" type="body"/>
          </p:nvPr>
        </p:nvSpPr>
        <p:spPr>
          <a:xfrm>
            <a:off x="311725" y="1404325"/>
            <a:ext cx="8367900" cy="34107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sz="1800">
                <a:solidFill>
                  <a:srgbClr val="000000"/>
                </a:solidFill>
                <a:latin typeface="Playfair Display"/>
                <a:ea typeface="Playfair Display"/>
                <a:cs typeface="Playfair Display"/>
                <a:sym typeface="Playfair Display"/>
              </a:rPr>
              <a:t>         2007                                             2014                                           2017       </a:t>
            </a:r>
            <a:endParaRPr/>
          </a:p>
        </p:txBody>
      </p:sp>
      <p:pic>
        <p:nvPicPr>
          <p:cNvPr id="122" name="Google Shape;122;p18"/>
          <p:cNvPicPr preferRelativeResize="0"/>
          <p:nvPr/>
        </p:nvPicPr>
        <p:blipFill rotWithShape="1">
          <a:blip r:embed="rId3">
            <a:alphaModFix/>
          </a:blip>
          <a:srcRect b="0" l="0" r="0" t="0"/>
          <a:stretch/>
        </p:blipFill>
        <p:spPr>
          <a:xfrm>
            <a:off x="261300" y="1808225"/>
            <a:ext cx="2747775" cy="1831841"/>
          </a:xfrm>
          <a:prstGeom prst="rect">
            <a:avLst/>
          </a:prstGeom>
          <a:noFill/>
          <a:ln>
            <a:noFill/>
          </a:ln>
        </p:spPr>
      </p:pic>
      <p:pic>
        <p:nvPicPr>
          <p:cNvPr id="123" name="Google Shape;123;p18"/>
          <p:cNvPicPr preferRelativeResize="0"/>
          <p:nvPr/>
        </p:nvPicPr>
        <p:blipFill rotWithShape="1">
          <a:blip r:embed="rId4">
            <a:alphaModFix/>
          </a:blip>
          <a:srcRect b="0" l="0" r="0" t="0"/>
          <a:stretch/>
        </p:blipFill>
        <p:spPr>
          <a:xfrm>
            <a:off x="3214375" y="1808225"/>
            <a:ext cx="2747775" cy="1831850"/>
          </a:xfrm>
          <a:prstGeom prst="rect">
            <a:avLst/>
          </a:prstGeom>
          <a:noFill/>
          <a:ln>
            <a:noFill/>
          </a:ln>
        </p:spPr>
      </p:pic>
      <p:pic>
        <p:nvPicPr>
          <p:cNvPr id="124" name="Google Shape;124;p18"/>
          <p:cNvPicPr preferRelativeResize="0"/>
          <p:nvPr/>
        </p:nvPicPr>
        <p:blipFill rotWithShape="1">
          <a:blip r:embed="rId5">
            <a:alphaModFix/>
          </a:blip>
          <a:srcRect b="0" l="0" r="0" t="0"/>
          <a:stretch/>
        </p:blipFill>
        <p:spPr>
          <a:xfrm>
            <a:off x="6167450" y="1808225"/>
            <a:ext cx="2747775" cy="1831841"/>
          </a:xfrm>
          <a:prstGeom prst="rect">
            <a:avLst/>
          </a:prstGeom>
          <a:noFill/>
          <a:ln>
            <a:noFill/>
          </a:ln>
        </p:spPr>
      </p:pic>
      <p:sp>
        <p:nvSpPr>
          <p:cNvPr id="125" name="Google Shape;12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r>
              <a:rPr lang="en"/>
              <a:t> data collection </a:t>
            </a:r>
            <a:endParaRPr/>
          </a:p>
        </p:txBody>
      </p:sp>
      <p:sp>
        <p:nvSpPr>
          <p:cNvPr id="131" name="Google Shape;131;p19"/>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[Input] </a:t>
            </a:r>
            <a:r>
              <a:rPr lang="en"/>
              <a:t>Street View Imagery</a:t>
            </a:r>
            <a:endParaRPr/>
          </a:p>
          <a:p>
            <a:pPr indent="-355600" lvl="0" marL="457200" rtl="0" algn="l">
              <a:spcBef>
                <a:spcPts val="0"/>
              </a:spcBef>
              <a:spcAft>
                <a:spcPts val="0"/>
              </a:spcAft>
              <a:buSzPts val="2000"/>
              <a:buChar char="●"/>
            </a:pPr>
            <a:r>
              <a:rPr lang="en"/>
              <a:t>[Output] MTurk survey to generate </a:t>
            </a:r>
            <a:r>
              <a:rPr i="1" lang="en">
                <a:highlight>
                  <a:schemeClr val="lt1"/>
                </a:highlight>
              </a:rPr>
              <a:t>TrueSkill scores</a:t>
            </a:r>
            <a:endParaRPr i="1">
              <a:highlight>
                <a:schemeClr val="lt1"/>
              </a:highlight>
            </a:endParaRPr>
          </a:p>
          <a:p>
            <a:pPr indent="-355600" lvl="0" marL="457200" rtl="0" algn="l">
              <a:spcBef>
                <a:spcPts val="0"/>
              </a:spcBef>
              <a:spcAft>
                <a:spcPts val="0"/>
              </a:spcAft>
              <a:buSzPts val="2000"/>
              <a:buChar char="●"/>
            </a:pPr>
            <a:r>
              <a:rPr lang="en">
                <a:highlight>
                  <a:schemeClr val="lt1"/>
                </a:highlight>
              </a:rPr>
              <a:t>Training set: 2964 Boston images, 3995 Detroit images</a:t>
            </a:r>
            <a:endParaRPr>
              <a:highlight>
                <a:schemeClr val="lt1"/>
              </a:highlight>
            </a:endParaRPr>
          </a:p>
          <a:p>
            <a:pPr indent="0" lvl="0" marL="0" rtl="0" algn="l">
              <a:spcBef>
                <a:spcPts val="1200"/>
              </a:spcBef>
              <a:spcAft>
                <a:spcPts val="1200"/>
              </a:spcAft>
              <a:buNone/>
            </a:pPr>
            <a:r>
              <a:t/>
            </a:r>
            <a:endParaRPr/>
          </a:p>
        </p:txBody>
      </p:sp>
      <p:pic>
        <p:nvPicPr>
          <p:cNvPr id="132" name="Google Shape;132;p19"/>
          <p:cNvPicPr preferRelativeResize="0"/>
          <p:nvPr/>
        </p:nvPicPr>
        <p:blipFill rotWithShape="1">
          <a:blip r:embed="rId3">
            <a:alphaModFix/>
          </a:blip>
          <a:srcRect b="0" l="0" r="0" t="0"/>
          <a:stretch/>
        </p:blipFill>
        <p:spPr>
          <a:xfrm>
            <a:off x="1158354" y="2709953"/>
            <a:ext cx="2927586" cy="1857374"/>
          </a:xfrm>
          <a:prstGeom prst="rect">
            <a:avLst/>
          </a:prstGeom>
          <a:noFill/>
          <a:ln>
            <a:noFill/>
          </a:ln>
        </p:spPr>
      </p:pic>
      <p:pic>
        <p:nvPicPr>
          <p:cNvPr id="133" name="Google Shape;133;p19"/>
          <p:cNvPicPr preferRelativeResize="0"/>
          <p:nvPr/>
        </p:nvPicPr>
        <p:blipFill>
          <a:blip r:embed="rId4">
            <a:alphaModFix/>
          </a:blip>
          <a:stretch>
            <a:fillRect/>
          </a:stretch>
        </p:blipFill>
        <p:spPr>
          <a:xfrm>
            <a:off x="4719738" y="2709950"/>
            <a:ext cx="2786074" cy="1857375"/>
          </a:xfrm>
          <a:prstGeom prst="rect">
            <a:avLst/>
          </a:prstGeom>
          <a:noFill/>
          <a:ln>
            <a:noFill/>
          </a:ln>
        </p:spPr>
      </p:pic>
      <p:sp>
        <p:nvSpPr>
          <p:cNvPr id="134" name="Google Shape;134;p19"/>
          <p:cNvSpPr txBox="1"/>
          <p:nvPr/>
        </p:nvSpPr>
        <p:spPr>
          <a:xfrm>
            <a:off x="2379375" y="4567325"/>
            <a:ext cx="20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Left</a:t>
            </a:r>
            <a:endParaRPr>
              <a:latin typeface="Source Sans Pro"/>
              <a:ea typeface="Source Sans Pro"/>
              <a:cs typeface="Source Sans Pro"/>
              <a:sym typeface="Source Sans Pro"/>
            </a:endParaRPr>
          </a:p>
        </p:txBody>
      </p:sp>
      <p:sp>
        <p:nvSpPr>
          <p:cNvPr id="135" name="Google Shape;135;p19"/>
          <p:cNvSpPr txBox="1"/>
          <p:nvPr/>
        </p:nvSpPr>
        <p:spPr>
          <a:xfrm>
            <a:off x="5702450" y="4567325"/>
            <a:ext cx="20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Right</a:t>
            </a:r>
            <a:endParaRPr>
              <a:latin typeface="Source Sans Pro"/>
              <a:ea typeface="Source Sans Pro"/>
              <a:cs typeface="Source Sans Pro"/>
              <a:sym typeface="Source Sans Pro"/>
            </a:endParaRPr>
          </a:p>
        </p:txBody>
      </p:sp>
      <p:sp>
        <p:nvSpPr>
          <p:cNvPr id="136" name="Google Shape;13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class labels</a:t>
            </a:r>
            <a:endParaRPr/>
          </a:p>
        </p:txBody>
      </p:sp>
      <p:sp>
        <p:nvSpPr>
          <p:cNvPr id="142" name="Google Shape;142;p20"/>
          <p:cNvSpPr txBox="1"/>
          <p:nvPr>
            <p:ph idx="1" type="body"/>
          </p:nvPr>
        </p:nvSpPr>
        <p:spPr>
          <a:xfrm>
            <a:off x="311725" y="1393525"/>
            <a:ext cx="8367900" cy="341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AutoNum type="arabicPeriod"/>
            </a:pPr>
            <a:r>
              <a:rPr lang="en" sz="1800">
                <a:solidFill>
                  <a:srgbClr val="000000"/>
                </a:solidFill>
              </a:rPr>
              <a:t>Compare pairs of images for better upkeep</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n" sz="1800">
                <a:solidFill>
                  <a:srgbClr val="000000"/>
                </a:solidFill>
              </a:rPr>
              <a:t>Use comparisons to make TrueSkill score</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n" sz="1800">
                <a:solidFill>
                  <a:srgbClr val="000000"/>
                </a:solidFill>
              </a:rPr>
              <a:t>Qualitatively create cutoffs on TrueSkill score to create 4 classes</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n" sz="1800">
                <a:solidFill>
                  <a:srgbClr val="000000"/>
                </a:solidFill>
              </a:rPr>
              <a:t>Predict 4 classes</a:t>
            </a:r>
            <a:endParaRPr sz="1800">
              <a:solidFill>
                <a:srgbClr val="000000"/>
              </a:solidFill>
            </a:endParaRPr>
          </a:p>
          <a:p>
            <a:pPr indent="0" lvl="0" marL="0" rtl="0" algn="l">
              <a:spcBef>
                <a:spcPts val="1200"/>
              </a:spcBef>
              <a:spcAft>
                <a:spcPts val="0"/>
              </a:spcAft>
              <a:buNone/>
            </a:pPr>
            <a:r>
              <a:t/>
            </a:r>
            <a:endParaRPr sz="1800">
              <a:solidFill>
                <a:srgbClr val="000000"/>
              </a:solidFill>
            </a:endParaRPr>
          </a:p>
          <a:p>
            <a:pPr indent="0" lvl="0" marL="0" rtl="0" algn="l">
              <a:spcBef>
                <a:spcPts val="1200"/>
              </a:spcBef>
              <a:spcAft>
                <a:spcPts val="0"/>
              </a:spcAft>
              <a:buNone/>
            </a:pPr>
            <a:r>
              <a:rPr lang="en" sz="1800">
                <a:solidFill>
                  <a:srgbClr val="000000"/>
                </a:solidFill>
              </a:rPr>
              <a:t>[Output] both class label and TrueSkill score: </a:t>
            </a:r>
            <a:endParaRPr sz="1800">
              <a:solidFill>
                <a:srgbClr val="000000"/>
              </a:solidFill>
            </a:endParaRPr>
          </a:p>
          <a:p>
            <a:pPr indent="-342900" lvl="0" marL="457200" rtl="0" algn="l">
              <a:spcBef>
                <a:spcPts val="1200"/>
              </a:spcBef>
              <a:spcAft>
                <a:spcPts val="0"/>
              </a:spcAft>
              <a:buClr>
                <a:srgbClr val="000000"/>
              </a:buClr>
              <a:buSzPts val="1800"/>
              <a:buChar char="●"/>
            </a:pPr>
            <a:r>
              <a:rPr b="1" lang="en" sz="1800">
                <a:solidFill>
                  <a:srgbClr val="980000"/>
                </a:solidFill>
              </a:rPr>
              <a:t>Lower</a:t>
            </a:r>
            <a:r>
              <a:rPr lang="en" sz="1800">
                <a:solidFill>
                  <a:srgbClr val="000000"/>
                </a:solidFill>
              </a:rPr>
              <a:t> trueskill scores, </a:t>
            </a:r>
            <a:r>
              <a:rPr b="1" lang="en" sz="1800">
                <a:solidFill>
                  <a:srgbClr val="980000"/>
                </a:solidFill>
              </a:rPr>
              <a:t>higher</a:t>
            </a:r>
            <a:r>
              <a:rPr lang="en" sz="1800">
                <a:solidFill>
                  <a:srgbClr val="000000"/>
                </a:solidFill>
              </a:rPr>
              <a:t> classes, </a:t>
            </a:r>
            <a:r>
              <a:rPr b="1" lang="en" sz="1800">
                <a:solidFill>
                  <a:srgbClr val="980000"/>
                </a:solidFill>
              </a:rPr>
              <a:t>better</a:t>
            </a:r>
            <a:r>
              <a:rPr lang="en" sz="1800">
                <a:solidFill>
                  <a:srgbClr val="000000"/>
                </a:solidFill>
              </a:rPr>
              <a:t> building upkeep</a:t>
            </a:r>
            <a:endParaRPr sz="1800">
              <a:solidFill>
                <a:srgbClr val="000000"/>
              </a:solidFill>
            </a:endParaRPr>
          </a:p>
        </p:txBody>
      </p:sp>
      <p:sp>
        <p:nvSpPr>
          <p:cNvPr id="143" name="Google Shape;14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 upkeep condition and TrueSkill scores</a:t>
            </a:r>
            <a:endParaRPr/>
          </a:p>
        </p:txBody>
      </p:sp>
      <p:pic>
        <p:nvPicPr>
          <p:cNvPr id="149" name="Google Shape;149;p21"/>
          <p:cNvPicPr preferRelativeResize="0"/>
          <p:nvPr/>
        </p:nvPicPr>
        <p:blipFill>
          <a:blip r:embed="rId3">
            <a:alphaModFix/>
          </a:blip>
          <a:stretch>
            <a:fillRect/>
          </a:stretch>
        </p:blipFill>
        <p:spPr>
          <a:xfrm>
            <a:off x="0" y="3521300"/>
            <a:ext cx="9144002" cy="1188675"/>
          </a:xfrm>
          <a:prstGeom prst="rect">
            <a:avLst/>
          </a:prstGeom>
          <a:noFill/>
          <a:ln>
            <a:noFill/>
          </a:ln>
        </p:spPr>
      </p:pic>
      <p:pic>
        <p:nvPicPr>
          <p:cNvPr id="150" name="Google Shape;150;p21"/>
          <p:cNvPicPr preferRelativeResize="0"/>
          <p:nvPr/>
        </p:nvPicPr>
        <p:blipFill>
          <a:blip r:embed="rId4">
            <a:alphaModFix/>
          </a:blip>
          <a:stretch>
            <a:fillRect/>
          </a:stretch>
        </p:blipFill>
        <p:spPr>
          <a:xfrm>
            <a:off x="0" y="1383075"/>
            <a:ext cx="9144002" cy="1188675"/>
          </a:xfrm>
          <a:prstGeom prst="rect">
            <a:avLst/>
          </a:prstGeom>
          <a:noFill/>
          <a:ln>
            <a:noFill/>
          </a:ln>
        </p:spPr>
      </p:pic>
      <p:sp>
        <p:nvSpPr>
          <p:cNvPr id="151" name="Google Shape;151;p21"/>
          <p:cNvSpPr txBox="1"/>
          <p:nvPr/>
        </p:nvSpPr>
        <p:spPr>
          <a:xfrm>
            <a:off x="3547975" y="2571750"/>
            <a:ext cx="20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80000"/>
                </a:solidFill>
                <a:latin typeface="Source Sans Pro"/>
                <a:ea typeface="Source Sans Pro"/>
                <a:cs typeface="Source Sans Pro"/>
                <a:sym typeface="Source Sans Pro"/>
              </a:rPr>
              <a:t>                  Detroit</a:t>
            </a:r>
            <a:endParaRPr b="1">
              <a:solidFill>
                <a:srgbClr val="980000"/>
              </a:solidFill>
              <a:latin typeface="Source Sans Pro"/>
              <a:ea typeface="Source Sans Pro"/>
              <a:cs typeface="Source Sans Pro"/>
              <a:sym typeface="Source Sans Pro"/>
            </a:endParaRPr>
          </a:p>
        </p:txBody>
      </p:sp>
      <p:sp>
        <p:nvSpPr>
          <p:cNvPr id="152" name="Google Shape;152;p21"/>
          <p:cNvSpPr txBox="1"/>
          <p:nvPr/>
        </p:nvSpPr>
        <p:spPr>
          <a:xfrm>
            <a:off x="3547975" y="4628000"/>
            <a:ext cx="20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80000"/>
                </a:solidFill>
                <a:latin typeface="Source Sans Pro"/>
                <a:ea typeface="Source Sans Pro"/>
                <a:cs typeface="Source Sans Pro"/>
                <a:sym typeface="Source Sans Pro"/>
              </a:rPr>
              <a:t>                  Boston</a:t>
            </a:r>
            <a:endParaRPr b="1">
              <a:solidFill>
                <a:srgbClr val="980000"/>
              </a:solidFill>
              <a:latin typeface="Source Sans Pro"/>
              <a:ea typeface="Source Sans Pro"/>
              <a:cs typeface="Source Sans Pro"/>
              <a:sym typeface="Source Sans Pro"/>
            </a:endParaRPr>
          </a:p>
        </p:txBody>
      </p:sp>
      <p:cxnSp>
        <p:nvCxnSpPr>
          <p:cNvPr id="153" name="Google Shape;153;p21"/>
          <p:cNvCxnSpPr/>
          <p:nvPr/>
        </p:nvCxnSpPr>
        <p:spPr>
          <a:xfrm flipH="1" rot="10800000">
            <a:off x="740100" y="3157575"/>
            <a:ext cx="7511400" cy="19800"/>
          </a:xfrm>
          <a:prstGeom prst="straightConnector1">
            <a:avLst/>
          </a:prstGeom>
          <a:noFill/>
          <a:ln cap="flat" cmpd="sng" w="19050">
            <a:solidFill>
              <a:schemeClr val="accent4"/>
            </a:solidFill>
            <a:prstDash val="solid"/>
            <a:round/>
            <a:headEnd len="med" w="med" type="none"/>
            <a:tailEnd len="med" w="med" type="triangle"/>
          </a:ln>
        </p:spPr>
      </p:cxnSp>
      <p:sp>
        <p:nvSpPr>
          <p:cNvPr id="154" name="Google Shape;154;p21"/>
          <p:cNvSpPr txBox="1"/>
          <p:nvPr/>
        </p:nvSpPr>
        <p:spPr>
          <a:xfrm>
            <a:off x="2364675" y="2967375"/>
            <a:ext cx="4816200" cy="400200"/>
          </a:xfrm>
          <a:prstGeom prst="rect">
            <a:avLst/>
          </a:prstGeom>
          <a:solidFill>
            <a:schemeClr val="lt1"/>
          </a:solid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Lower trueskill scores, higher classes, better </a:t>
            </a:r>
            <a:r>
              <a:rPr lang="en">
                <a:latin typeface="Source Sans Pro"/>
                <a:ea typeface="Source Sans Pro"/>
                <a:cs typeface="Source Sans Pro"/>
                <a:sym typeface="Source Sans Pro"/>
              </a:rPr>
              <a:t>building</a:t>
            </a:r>
            <a:r>
              <a:rPr lang="en">
                <a:latin typeface="Source Sans Pro"/>
                <a:ea typeface="Source Sans Pro"/>
                <a:cs typeface="Source Sans Pro"/>
                <a:sym typeface="Source Sans Pro"/>
              </a:rPr>
              <a:t> upkeep</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